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8"/>
  </p:notesMasterIdLst>
  <p:sldIdLst>
    <p:sldId id="296" r:id="rId3"/>
    <p:sldId id="307" r:id="rId4"/>
    <p:sldId id="306" r:id="rId5"/>
    <p:sldId id="298" r:id="rId6"/>
    <p:sldId id="300" r:id="rId7"/>
    <p:sldId id="305" r:id="rId8"/>
    <p:sldId id="299" r:id="rId9"/>
    <p:sldId id="310" r:id="rId10"/>
    <p:sldId id="308" r:id="rId11"/>
    <p:sldId id="309" r:id="rId12"/>
    <p:sldId id="313" r:id="rId13"/>
    <p:sldId id="311" r:id="rId14"/>
    <p:sldId id="312" r:id="rId15"/>
    <p:sldId id="314" r:id="rId16"/>
    <p:sldId id="29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55"/>
    <p:restoredTop sz="89270"/>
  </p:normalViewPr>
  <p:slideViewPr>
    <p:cSldViewPr snapToGrid="0" snapToObjects="1">
      <p:cViewPr>
        <p:scale>
          <a:sx n="111" d="100"/>
          <a:sy n="111" d="100"/>
        </p:scale>
        <p:origin x="112"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enrique/Library/Containers/com.apple.mail/Data/Library/Mail%20Downloads/44AA5C17-3332-4B37-AF86-A118313F7F45/NecroticResultsBBI-INRAE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en-US" noProof="0" dirty="0"/>
              <a:t>Stem necrosis of</a:t>
            </a:r>
            <a:r>
              <a:rPr lang="en-US" baseline="0" noProof="0" dirty="0"/>
              <a:t> </a:t>
            </a:r>
            <a:r>
              <a:rPr lang="en-US" sz="1680" b="1" i="1" u="none" strike="noStrike" baseline="0" noProof="0" dirty="0">
                <a:effectLst/>
              </a:rPr>
              <a:t>Vitis vinifera</a:t>
            </a:r>
            <a:r>
              <a:rPr lang="en-US" noProof="0" dirty="0"/>
              <a:t> </a:t>
            </a:r>
          </a:p>
        </c:rich>
      </c:tx>
      <c:layout>
        <c:manualLayout>
          <c:xMode val="edge"/>
          <c:yMode val="edge"/>
          <c:x val="0.41510492324347936"/>
          <c:y val="0"/>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tx1">
                  <a:lumMod val="65000"/>
                  <a:lumOff val="3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D1C-B546-B3BC-5222B1E9B0D2}"/>
              </c:ext>
            </c:extLst>
          </c:dPt>
          <c:dPt>
            <c:idx val="1"/>
            <c:invertIfNegative val="0"/>
            <c:bubble3D val="0"/>
            <c:spPr>
              <a:solidFill>
                <a:schemeClr val="tx1">
                  <a:lumMod val="75000"/>
                  <a:lumOff val="2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D1C-B546-B3BC-5222B1E9B0D2}"/>
              </c:ext>
            </c:extLst>
          </c:dPt>
          <c:dPt>
            <c:idx val="2"/>
            <c:invertIfNegative val="0"/>
            <c:bubble3D val="0"/>
            <c:spPr>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D1C-B546-B3BC-5222B1E9B0D2}"/>
              </c:ext>
            </c:extLst>
          </c:dPt>
          <c:dPt>
            <c:idx val="3"/>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D1C-B546-B3BC-5222B1E9B0D2}"/>
              </c:ext>
            </c:extLst>
          </c:dPt>
          <c:dPt>
            <c:idx val="4"/>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D1C-B546-B3BC-5222B1E9B0D2}"/>
              </c:ext>
            </c:extLst>
          </c:dPt>
          <c:dPt>
            <c:idx val="5"/>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0D1C-B546-B3BC-5222B1E9B0D2}"/>
              </c:ext>
            </c:extLst>
          </c:dPt>
          <c:cat>
            <c:strRef>
              <c:f>Feuil1!$K$3:$T$3</c:f>
              <c:strCache>
                <c:ptCount val="10"/>
                <c:pt idx="0">
                  <c:v>Control-NI</c:v>
                </c:pt>
                <c:pt idx="1">
                  <c:v>Control-Pch</c:v>
                </c:pt>
                <c:pt idx="2">
                  <c:v>Solid A + Po</c:v>
                </c:pt>
                <c:pt idx="3">
                  <c:v>Solid B + Po</c:v>
                </c:pt>
                <c:pt idx="4">
                  <c:v>Liquid A + Po</c:v>
                </c:pt>
                <c:pt idx="5">
                  <c:v>Liquid B + Po</c:v>
                </c:pt>
                <c:pt idx="6">
                  <c:v>Solid A</c:v>
                </c:pt>
                <c:pt idx="7">
                  <c:v>Solid B</c:v>
                </c:pt>
                <c:pt idx="8">
                  <c:v>Liquid A</c:v>
                </c:pt>
                <c:pt idx="9">
                  <c:v>Liquid B</c:v>
                </c:pt>
              </c:strCache>
            </c:strRef>
          </c:cat>
          <c:val>
            <c:numRef>
              <c:f>Feuil1!$K$4:$T$4</c:f>
              <c:numCache>
                <c:formatCode>General</c:formatCode>
                <c:ptCount val="10"/>
                <c:pt idx="0">
                  <c:v>2.4482758620689653</c:v>
                </c:pt>
                <c:pt idx="1">
                  <c:v>21.379310344827587</c:v>
                </c:pt>
                <c:pt idx="2">
                  <c:v>12.033333333333333</c:v>
                </c:pt>
                <c:pt idx="3">
                  <c:v>5.5333333333333332</c:v>
                </c:pt>
                <c:pt idx="4">
                  <c:v>12.433333333333334</c:v>
                </c:pt>
                <c:pt idx="5">
                  <c:v>4.666666666666667</c:v>
                </c:pt>
                <c:pt idx="6">
                  <c:v>21.733333333333334</c:v>
                </c:pt>
                <c:pt idx="7">
                  <c:v>18.7</c:v>
                </c:pt>
                <c:pt idx="8">
                  <c:v>19.8</c:v>
                </c:pt>
                <c:pt idx="9">
                  <c:v>22</c:v>
                </c:pt>
              </c:numCache>
            </c:numRef>
          </c:val>
          <c:extLst>
            <c:ext xmlns:c16="http://schemas.microsoft.com/office/drawing/2014/chart" uri="{C3380CC4-5D6E-409C-BE32-E72D297353CC}">
              <c16:uniqueId val="{0000000C-0D1C-B546-B3BC-5222B1E9B0D2}"/>
            </c:ext>
          </c:extLst>
        </c:ser>
        <c:dLbls>
          <c:showLegendKey val="0"/>
          <c:showVal val="0"/>
          <c:showCatName val="0"/>
          <c:showSerName val="0"/>
          <c:showPercent val="0"/>
          <c:showBubbleSize val="0"/>
        </c:dLbls>
        <c:gapWidth val="100"/>
        <c:overlap val="-24"/>
        <c:axId val="1833376288"/>
        <c:axId val="177752895"/>
      </c:barChart>
      <c:catAx>
        <c:axId val="183337628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77752895"/>
        <c:crosses val="autoZero"/>
        <c:auto val="1"/>
        <c:lblAlgn val="ctr"/>
        <c:lblOffset val="100"/>
        <c:noMultiLvlLbl val="0"/>
      </c:catAx>
      <c:valAx>
        <c:axId val="177752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a:t>Necrosis lenght (mm)</a:t>
                </a:r>
              </a:p>
            </c:rich>
          </c:tx>
          <c:layout>
            <c:manualLayout>
              <c:xMode val="edge"/>
              <c:yMode val="edge"/>
              <c:x val="6.1235973244297805E-3"/>
              <c:y val="0.3007081596497253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83337628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BCA99-C051-F646-BD4B-2F96EFE0BFEB}" type="doc">
      <dgm:prSet loTypeId="urn:microsoft.com/office/officeart/2005/8/layout/matrix2" loCatId="" qsTypeId="urn:microsoft.com/office/officeart/2005/8/quickstyle/simple5" qsCatId="simple" csTypeId="urn:microsoft.com/office/officeart/2005/8/colors/colorful5" csCatId="colorful" phldr="1"/>
      <dgm:spPr/>
      <dgm:t>
        <a:bodyPr/>
        <a:lstStyle/>
        <a:p>
          <a:endParaRPr lang="fr-FR"/>
        </a:p>
      </dgm:t>
    </dgm:pt>
    <dgm:pt modelId="{3262F367-9D47-954A-8D0E-86381B042B94}">
      <dgm:prSet phldrT="[Texte]" custT="1"/>
      <dgm:spPr/>
      <dgm:t>
        <a:bodyPr/>
        <a:lstStyle/>
        <a:p>
          <a:r>
            <a:rPr lang="fr-FR" sz="2800" b="1"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Practical</a:t>
          </a:r>
        </a:p>
      </dgm:t>
    </dgm:pt>
    <dgm:pt modelId="{9EC5BFDE-C07D-0242-8E47-A68937DC86C9}" type="parTrans" cxnId="{800E5267-F70C-8D49-AFFE-3C7A594D72A4}">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AA448037-29F6-F340-90DB-EFA00B5B3D9C}" type="sibTrans" cxnId="{800E5267-F70C-8D49-AFFE-3C7A594D72A4}">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684B8E9D-3777-4B44-960B-A2DEDE09A8CB}">
      <dgm:prSet phldrT="[Texte]" custT="1"/>
      <dgm:spPr/>
      <dgm:t>
        <a:bodyPr/>
        <a:lstStyle/>
        <a:p>
          <a:r>
            <a:rPr lang="fr-FR" sz="2800" b="1"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Effective</a:t>
          </a:r>
        </a:p>
      </dgm:t>
    </dgm:pt>
    <dgm:pt modelId="{8CB3D1FD-B578-4B46-AB51-AD7E306EF086}" type="parTrans" cxnId="{896F7E29-FC52-804B-AA83-C2DBF0094F90}">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20FA9F0B-F9E2-104C-B64A-CBD8D4A852A7}" type="sibTrans" cxnId="{896F7E29-FC52-804B-AA83-C2DBF0094F90}">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05A73062-EA45-BE4E-A030-EBCD7A30D40F}">
      <dgm:prSet phldrT="[Texte]" custT="1"/>
      <dgm:spPr>
        <a:blipFill dpi="0" rotWithShape="0">
          <a:blip xmlns:r="http://schemas.openxmlformats.org/officeDocument/2006/relationships" r:embed="rId1">
            <a:duotone>
              <a:schemeClr val="accent5">
                <a:hueOff val="-6758543"/>
                <a:satOff val="-17419"/>
                <a:lumOff val="-11765"/>
                <a:alphaOff val="0"/>
                <a:shade val="20000"/>
                <a:satMod val="200000"/>
              </a:schemeClr>
              <a:schemeClr val="accent5">
                <a:hueOff val="-6758543"/>
                <a:satOff val="-17419"/>
                <a:lumOff val="-11765"/>
                <a:alphaOff val="0"/>
                <a:tint val="12000"/>
                <a:satMod val="190000"/>
              </a:schemeClr>
            </a:duotone>
          </a:blip>
          <a:srcRect/>
          <a:stretch>
            <a:fillRect/>
          </a:stretch>
        </a:blipFill>
        <a:effectLst>
          <a:outerShdw blurRad="57150" dist="19050" dir="5400000" algn="ctr" rotWithShape="0">
            <a:srgbClr val="000000">
              <a:alpha val="72451"/>
            </a:srgbClr>
          </a:outerShdw>
        </a:effectLst>
      </dgm:spPr>
      <dgm:t>
        <a:bodyPr/>
        <a:lstStyle/>
        <a:p>
          <a:r>
            <a:rPr lang="fr-FR" sz="2800" b="1" strike="noStrike"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Safe</a:t>
          </a:r>
        </a:p>
      </dgm:t>
    </dgm:pt>
    <dgm:pt modelId="{4EAD4898-30EB-E241-83A3-F9E68249B7BC}" type="parTrans" cxnId="{97C573B8-5B5D-2145-8967-F7D5FF947081}">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AC6F0009-875E-9844-A934-97566A9A2708}" type="sibTrans" cxnId="{97C573B8-5B5D-2145-8967-F7D5FF947081}">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7E5A4D9E-AD5E-5346-AC6B-67D67244FAD4}">
      <dgm:prSet phldrT="[Texte]" custT="1"/>
      <dgm:spPr>
        <a:blipFill dpi="0" rotWithShape="0">
          <a:blip xmlns:r="http://schemas.openxmlformats.org/officeDocument/2006/relationships" r:embed="rId2">
            <a:alphaModFix amt="78221"/>
            <a:duotone>
              <a:schemeClr val="accent5">
                <a:hueOff val="0"/>
                <a:satOff val="0"/>
                <a:lumOff val="0"/>
                <a:alphaOff val="0"/>
                <a:shade val="20000"/>
                <a:satMod val="200000"/>
              </a:schemeClr>
              <a:schemeClr val="accent5">
                <a:hueOff val="0"/>
                <a:satOff val="0"/>
                <a:lumOff val="0"/>
                <a:alphaOff val="0"/>
                <a:tint val="12000"/>
                <a:satMod val="190000"/>
              </a:schemeClr>
            </a:duotone>
          </a:blip>
          <a:srcRect/>
          <a:tile tx="-425450" ty="260350" sx="80000" sy="80000" flip="none" algn="tl"/>
        </a:blipFill>
        <a:ln>
          <a:solidFill>
            <a:schemeClr val="lt1">
              <a:hueOff val="0"/>
              <a:satOff val="0"/>
              <a:lumOff val="0"/>
            </a:schemeClr>
          </a:solidFill>
        </a:ln>
      </dgm:spPr>
      <dgm:t>
        <a:bodyPr/>
        <a:lstStyle/>
        <a:p>
          <a:r>
            <a:rPr lang="fr-FR" sz="2400" b="1" i="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Sustainable</a:t>
          </a:r>
          <a:endParaRPr lang="fr-FR" sz="2800" b="1" i="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endParaRPr>
        </a:p>
      </dgm:t>
    </dgm:pt>
    <dgm:pt modelId="{61C0DAD1-400B-2047-A1FA-8AC6D2C68E5E}" type="sibTrans" cxnId="{C2861DD5-E397-194E-9F7B-3A9BAF20D732}">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BA266D5B-801A-334F-8637-D0F974071772}" type="parTrans" cxnId="{C2861DD5-E397-194E-9F7B-3A9BAF20D732}">
      <dgm:prSet/>
      <dgm:spPr/>
      <dgm:t>
        <a:bodyPr/>
        <a:lstStyle/>
        <a:p>
          <a:endParaRPr lang="fr-FR" sz="2800">
            <a:effectLst>
              <a:glow rad="63500">
                <a:schemeClr val="accent6">
                  <a:satMod val="175000"/>
                  <a:alpha val="40000"/>
                </a:schemeClr>
              </a:glow>
            </a:effectLst>
            <a:latin typeface="Arial Rounded MT Bold" panose="020F0704030504030204" pitchFamily="34" charset="77"/>
          </a:endParaRPr>
        </a:p>
      </dgm:t>
    </dgm:pt>
    <dgm:pt modelId="{0866630F-9B7D-E446-8C2F-338319EA9B64}" type="pres">
      <dgm:prSet presAssocID="{106BCA99-C051-F646-BD4B-2F96EFE0BFEB}" presName="matrix" presStyleCnt="0">
        <dgm:presLayoutVars>
          <dgm:chMax val="1"/>
          <dgm:dir/>
          <dgm:resizeHandles val="exact"/>
        </dgm:presLayoutVars>
      </dgm:prSet>
      <dgm:spPr/>
    </dgm:pt>
    <dgm:pt modelId="{6D4D2D4F-81DD-8145-A9DA-4E8590F93638}" type="pres">
      <dgm:prSet presAssocID="{106BCA99-C051-F646-BD4B-2F96EFE0BFEB}" presName="axisShape" presStyleLbl="bgShp" presStyleIdx="0" presStyleCnt="1"/>
      <dgm:spPr/>
    </dgm:pt>
    <dgm:pt modelId="{E10A68F2-82A5-D647-9CC4-02713E4C0F2F}" type="pres">
      <dgm:prSet presAssocID="{106BCA99-C051-F646-BD4B-2F96EFE0BFEB}" presName="rect1" presStyleLbl="node1" presStyleIdx="0" presStyleCnt="4">
        <dgm:presLayoutVars>
          <dgm:chMax val="0"/>
          <dgm:chPref val="0"/>
          <dgm:bulletEnabled val="1"/>
        </dgm:presLayoutVars>
      </dgm:prSet>
      <dgm:spPr/>
    </dgm:pt>
    <dgm:pt modelId="{82A1D7B3-A123-1840-BC9C-70F6162D7AB4}" type="pres">
      <dgm:prSet presAssocID="{106BCA99-C051-F646-BD4B-2F96EFE0BFEB}" presName="rect2" presStyleLbl="node1" presStyleIdx="1" presStyleCnt="4">
        <dgm:presLayoutVars>
          <dgm:chMax val="0"/>
          <dgm:chPref val="0"/>
          <dgm:bulletEnabled val="1"/>
        </dgm:presLayoutVars>
      </dgm:prSet>
      <dgm:spPr/>
    </dgm:pt>
    <dgm:pt modelId="{ADD3B925-3E7F-EA43-97C9-F1EAFB01F267}" type="pres">
      <dgm:prSet presAssocID="{106BCA99-C051-F646-BD4B-2F96EFE0BFEB}" presName="rect3" presStyleLbl="node1" presStyleIdx="2" presStyleCnt="4">
        <dgm:presLayoutVars>
          <dgm:chMax val="0"/>
          <dgm:chPref val="0"/>
          <dgm:bulletEnabled val="1"/>
        </dgm:presLayoutVars>
      </dgm:prSet>
      <dgm:spPr/>
    </dgm:pt>
    <dgm:pt modelId="{7A33BB79-27CA-244C-A1CD-A886A0525F1C}" type="pres">
      <dgm:prSet presAssocID="{106BCA99-C051-F646-BD4B-2F96EFE0BFEB}" presName="rect4" presStyleLbl="node1" presStyleIdx="3" presStyleCnt="4" custScaleX="118924" custScaleY="115654">
        <dgm:presLayoutVars>
          <dgm:chMax val="0"/>
          <dgm:chPref val="0"/>
          <dgm:bulletEnabled val="1"/>
        </dgm:presLayoutVars>
      </dgm:prSet>
      <dgm:spPr/>
    </dgm:pt>
  </dgm:ptLst>
  <dgm:cxnLst>
    <dgm:cxn modelId="{9B29551D-BC09-5049-869C-E52516B480CC}" type="presOf" srcId="{7E5A4D9E-AD5E-5346-AC6B-67D67244FAD4}" destId="{E10A68F2-82A5-D647-9CC4-02713E4C0F2F}" srcOrd="0" destOrd="0" presId="urn:microsoft.com/office/officeart/2005/8/layout/matrix2"/>
    <dgm:cxn modelId="{896F7E29-FC52-804B-AA83-C2DBF0094F90}" srcId="{106BCA99-C051-F646-BD4B-2F96EFE0BFEB}" destId="{684B8E9D-3777-4B44-960B-A2DEDE09A8CB}" srcOrd="2" destOrd="0" parTransId="{8CB3D1FD-B578-4B46-AB51-AD7E306EF086}" sibTransId="{20FA9F0B-F9E2-104C-B64A-CBD8D4A852A7}"/>
    <dgm:cxn modelId="{7DFCEF2A-EC48-D141-A9DB-D03BE156F8B4}" type="presOf" srcId="{05A73062-EA45-BE4E-A030-EBCD7A30D40F}" destId="{7A33BB79-27CA-244C-A1CD-A886A0525F1C}" srcOrd="0" destOrd="0" presId="urn:microsoft.com/office/officeart/2005/8/layout/matrix2"/>
    <dgm:cxn modelId="{800E5267-F70C-8D49-AFFE-3C7A594D72A4}" srcId="{106BCA99-C051-F646-BD4B-2F96EFE0BFEB}" destId="{3262F367-9D47-954A-8D0E-86381B042B94}" srcOrd="1" destOrd="0" parTransId="{9EC5BFDE-C07D-0242-8E47-A68937DC86C9}" sibTransId="{AA448037-29F6-F340-90DB-EFA00B5B3D9C}"/>
    <dgm:cxn modelId="{B6868D98-844C-AB43-8008-57C9A7EDEF80}" type="presOf" srcId="{106BCA99-C051-F646-BD4B-2F96EFE0BFEB}" destId="{0866630F-9B7D-E446-8C2F-338319EA9B64}" srcOrd="0" destOrd="0" presId="urn:microsoft.com/office/officeart/2005/8/layout/matrix2"/>
    <dgm:cxn modelId="{38AD90A3-0E43-A442-AC80-5B1F2AEA734C}" type="presOf" srcId="{684B8E9D-3777-4B44-960B-A2DEDE09A8CB}" destId="{ADD3B925-3E7F-EA43-97C9-F1EAFB01F267}" srcOrd="0" destOrd="0" presId="urn:microsoft.com/office/officeart/2005/8/layout/matrix2"/>
    <dgm:cxn modelId="{97C573B8-5B5D-2145-8967-F7D5FF947081}" srcId="{106BCA99-C051-F646-BD4B-2F96EFE0BFEB}" destId="{05A73062-EA45-BE4E-A030-EBCD7A30D40F}" srcOrd="3" destOrd="0" parTransId="{4EAD4898-30EB-E241-83A3-F9E68249B7BC}" sibTransId="{AC6F0009-875E-9844-A934-97566A9A2708}"/>
    <dgm:cxn modelId="{C2861DD5-E397-194E-9F7B-3A9BAF20D732}" srcId="{106BCA99-C051-F646-BD4B-2F96EFE0BFEB}" destId="{7E5A4D9E-AD5E-5346-AC6B-67D67244FAD4}" srcOrd="0" destOrd="0" parTransId="{BA266D5B-801A-334F-8637-D0F974071772}" sibTransId="{61C0DAD1-400B-2047-A1FA-8AC6D2C68E5E}"/>
    <dgm:cxn modelId="{B04B53FE-31F1-F940-A550-D8AED39B3828}" type="presOf" srcId="{3262F367-9D47-954A-8D0E-86381B042B94}" destId="{82A1D7B3-A123-1840-BC9C-70F6162D7AB4}" srcOrd="0" destOrd="0" presId="urn:microsoft.com/office/officeart/2005/8/layout/matrix2"/>
    <dgm:cxn modelId="{53A31163-9D4A-554B-A4D7-BD9FE1FED167}" type="presParOf" srcId="{0866630F-9B7D-E446-8C2F-338319EA9B64}" destId="{6D4D2D4F-81DD-8145-A9DA-4E8590F93638}" srcOrd="0" destOrd="0" presId="urn:microsoft.com/office/officeart/2005/8/layout/matrix2"/>
    <dgm:cxn modelId="{36037176-6C95-6244-B11B-0266327A0254}" type="presParOf" srcId="{0866630F-9B7D-E446-8C2F-338319EA9B64}" destId="{E10A68F2-82A5-D647-9CC4-02713E4C0F2F}" srcOrd="1" destOrd="0" presId="urn:microsoft.com/office/officeart/2005/8/layout/matrix2"/>
    <dgm:cxn modelId="{4AFF4848-E12C-C947-92A5-8FFEF60209B3}" type="presParOf" srcId="{0866630F-9B7D-E446-8C2F-338319EA9B64}" destId="{82A1D7B3-A123-1840-BC9C-70F6162D7AB4}" srcOrd="2" destOrd="0" presId="urn:microsoft.com/office/officeart/2005/8/layout/matrix2"/>
    <dgm:cxn modelId="{38C52337-5E1E-814E-BF45-625F8CE5139C}" type="presParOf" srcId="{0866630F-9B7D-E446-8C2F-338319EA9B64}" destId="{ADD3B925-3E7F-EA43-97C9-F1EAFB01F267}" srcOrd="3" destOrd="0" presId="urn:microsoft.com/office/officeart/2005/8/layout/matrix2"/>
    <dgm:cxn modelId="{A5E6232A-D91F-0E45-8F14-42439A404E7F}" type="presParOf" srcId="{0866630F-9B7D-E446-8C2F-338319EA9B64}" destId="{7A33BB79-27CA-244C-A1CD-A886A0525F1C}"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D2D4F-81DD-8145-A9DA-4E8590F93638}">
      <dsp:nvSpPr>
        <dsp:cNvPr id="0" name=""/>
        <dsp:cNvSpPr/>
      </dsp:nvSpPr>
      <dsp:spPr>
        <a:xfrm>
          <a:off x="796136" y="0"/>
          <a:ext cx="5418667" cy="541866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10A68F2-82A5-D647-9CC4-02713E4C0F2F}">
      <dsp:nvSpPr>
        <dsp:cNvPr id="0" name=""/>
        <dsp:cNvSpPr/>
      </dsp:nvSpPr>
      <dsp:spPr>
        <a:xfrm>
          <a:off x="1148350" y="352213"/>
          <a:ext cx="2167466" cy="2167466"/>
        </a:xfrm>
        <a:prstGeom prst="roundRect">
          <a:avLst/>
        </a:prstGeom>
        <a:blipFill dpi="0" rotWithShape="0">
          <a:blip xmlns:r="http://schemas.openxmlformats.org/officeDocument/2006/relationships" r:embed="rId1">
            <a:alphaModFix amt="78221"/>
            <a:duotone>
              <a:schemeClr val="accent5">
                <a:hueOff val="0"/>
                <a:satOff val="0"/>
                <a:lumOff val="0"/>
                <a:alphaOff val="0"/>
                <a:shade val="20000"/>
                <a:satMod val="200000"/>
              </a:schemeClr>
              <a:schemeClr val="accent5">
                <a:hueOff val="0"/>
                <a:satOff val="0"/>
                <a:lumOff val="0"/>
                <a:alphaOff val="0"/>
                <a:tint val="12000"/>
                <a:satMod val="190000"/>
              </a:schemeClr>
            </a:duotone>
          </a:blip>
          <a:srcRect/>
          <a:tile tx="-425450" ty="260350" sx="80000" sy="80000" flip="none" algn="tl"/>
        </a:blipFill>
        <a:ln>
          <a:solidFill>
            <a:schemeClr val="lt1">
              <a:hueOff val="0"/>
              <a:satOff val="0"/>
              <a:lumOff val="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Sustainable</a:t>
          </a:r>
          <a:endParaRPr lang="fr-FR" sz="2800" b="1" i="0" kern="120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endParaRPr>
        </a:p>
      </dsp:txBody>
      <dsp:txXfrm>
        <a:off x="1254157" y="458020"/>
        <a:ext cx="1955852" cy="1955852"/>
      </dsp:txXfrm>
    </dsp:sp>
    <dsp:sp modelId="{82A1D7B3-A123-1840-BC9C-70F6162D7AB4}">
      <dsp:nvSpPr>
        <dsp:cNvPr id="0" name=""/>
        <dsp:cNvSpPr/>
      </dsp:nvSpPr>
      <dsp:spPr>
        <a:xfrm>
          <a:off x="3695123" y="352213"/>
          <a:ext cx="2167466" cy="216746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Practical</a:t>
          </a:r>
        </a:p>
      </dsp:txBody>
      <dsp:txXfrm>
        <a:off x="3800930" y="458020"/>
        <a:ext cx="1955852" cy="1955852"/>
      </dsp:txXfrm>
    </dsp:sp>
    <dsp:sp modelId="{ADD3B925-3E7F-EA43-97C9-F1EAFB01F267}">
      <dsp:nvSpPr>
        <dsp:cNvPr id="0" name=""/>
        <dsp:cNvSpPr/>
      </dsp:nvSpPr>
      <dsp:spPr>
        <a:xfrm>
          <a:off x="1148350" y="2898986"/>
          <a:ext cx="2167466" cy="2167466"/>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Effective</a:t>
          </a:r>
        </a:p>
      </dsp:txBody>
      <dsp:txXfrm>
        <a:off x="1254157" y="3004793"/>
        <a:ext cx="1955852" cy="1955852"/>
      </dsp:txXfrm>
    </dsp:sp>
    <dsp:sp modelId="{7A33BB79-27CA-244C-A1CD-A886A0525F1C}">
      <dsp:nvSpPr>
        <dsp:cNvPr id="0" name=""/>
        <dsp:cNvSpPr/>
      </dsp:nvSpPr>
      <dsp:spPr>
        <a:xfrm>
          <a:off x="3490038" y="2729339"/>
          <a:ext cx="2577638" cy="2506762"/>
        </a:xfrm>
        <a:prstGeom prst="roundRect">
          <a:avLst/>
        </a:prstGeom>
        <a:blipFill dpi="0" rotWithShape="0">
          <a:blip xmlns:r="http://schemas.openxmlformats.org/officeDocument/2006/relationships" r:embed="rId2">
            <a:duotone>
              <a:schemeClr val="accent5">
                <a:hueOff val="-6758543"/>
                <a:satOff val="-17419"/>
                <a:lumOff val="-11765"/>
                <a:alphaOff val="0"/>
                <a:shade val="20000"/>
                <a:satMod val="200000"/>
              </a:schemeClr>
              <a:schemeClr val="accent5">
                <a:hueOff val="-6758543"/>
                <a:satOff val="-17419"/>
                <a:lumOff val="-11765"/>
                <a:alphaOff val="0"/>
                <a:tint val="12000"/>
                <a:satMod val="190000"/>
              </a:schemeClr>
            </a:duotone>
          </a:blip>
          <a:srcRect/>
          <a:stretch>
            <a:fillRect/>
          </a:stretch>
        </a:blipFill>
        <a:ln>
          <a:noFill/>
        </a:ln>
        <a:effectLst>
          <a:outerShdw blurRad="57150" dist="19050" dir="5400000" algn="ctr" rotWithShape="0">
            <a:srgbClr val="000000">
              <a:alpha val="72451"/>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strike="noStrike" kern="1200" dirty="0">
              <a:effectLst>
                <a:glow rad="63500">
                  <a:schemeClr val="accent6">
                    <a:satMod val="175000"/>
                    <a:alpha val="40000"/>
                  </a:schemeClr>
                </a:glow>
                <a:outerShdw blurRad="50800" dist="38100" dir="2700000" algn="tl" rotWithShape="0">
                  <a:prstClr val="black">
                    <a:alpha val="40000"/>
                  </a:prstClr>
                </a:outerShdw>
              </a:effectLst>
              <a:latin typeface="Arial Rounded MT Bold" panose="020F0704030504030204" pitchFamily="34" charset="77"/>
            </a:rPr>
            <a:t>Safe</a:t>
          </a:r>
        </a:p>
      </dsp:txBody>
      <dsp:txXfrm>
        <a:off x="3612408" y="2851709"/>
        <a:ext cx="2332898" cy="226202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21146-FF2D-9443-A1AA-AE44062EE859}" type="datetimeFigureOut">
              <a:rPr lang="en-US" smtClean="0"/>
              <a:t>12/5/22</a:t>
            </a:fld>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25564-6B4D-FE47-911E-E57C3EB9C7F2}" type="slidenum">
              <a:rPr lang="en-US" smtClean="0"/>
              <a:t>‹N°›</a:t>
            </a:fld>
            <a:endParaRPr lang="en-US" dirty="0"/>
          </a:p>
        </p:txBody>
      </p:sp>
    </p:spTree>
    <p:extLst>
      <p:ext uri="{BB962C8B-B14F-4D97-AF65-F5344CB8AC3E}">
        <p14:creationId xmlns:p14="http://schemas.microsoft.com/office/powerpoint/2010/main" val="91894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1</a:t>
            </a:fld>
            <a:endParaRPr lang="en-US" dirty="0"/>
          </a:p>
        </p:txBody>
      </p:sp>
    </p:spTree>
    <p:extLst>
      <p:ext uri="{BB962C8B-B14F-4D97-AF65-F5344CB8AC3E}">
        <p14:creationId xmlns:p14="http://schemas.microsoft.com/office/powerpoint/2010/main" val="357382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graph shows the effect of Pythium oligandrum after infecting the vine with </a:t>
            </a:r>
            <a:r>
              <a:rPr lang="en-US" i="1" dirty="0" err="1"/>
              <a:t>Phaeomoniella</a:t>
            </a:r>
            <a:r>
              <a:rPr lang="en-US" i="1" dirty="0"/>
              <a:t> chlamydospore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plan was pierced in the stem and a control with and without being infected was performed, then the plants inoculated with </a:t>
            </a:r>
            <a:r>
              <a:rPr lang="en-GB" sz="1200" b="0" i="0" kern="1200" dirty="0">
                <a:solidFill>
                  <a:schemeClr val="tx1"/>
                </a:solidFill>
                <a:effectLst/>
                <a:latin typeface="+mn-lt"/>
                <a:ea typeface="+mn-ea"/>
                <a:cs typeface="+mn-cs"/>
              </a:rPr>
              <a:t>Pythium oligandrum oospores in 4 different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And the effect of these 4 formulations without Pythium oligandrum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After we observe that among the 4 formulation the Liquid B can reduce up to 78% the stem necrosis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10</a:t>
            </a:fld>
            <a:endParaRPr lang="en-US" dirty="0"/>
          </a:p>
        </p:txBody>
      </p:sp>
    </p:spTree>
    <p:extLst>
      <p:ext uri="{BB962C8B-B14F-4D97-AF65-F5344CB8AC3E}">
        <p14:creationId xmlns:p14="http://schemas.microsoft.com/office/powerpoint/2010/main" val="154499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E34B9-D69D-4393-96BD-1243F85B7DFA}" type="slidenum">
              <a:rPr lang="it-IT" smtClean="0"/>
              <a:t>11</a:t>
            </a:fld>
            <a:endParaRPr lang="it-IT"/>
          </a:p>
        </p:txBody>
      </p:sp>
    </p:spTree>
    <p:extLst>
      <p:ext uri="{BB962C8B-B14F-4D97-AF65-F5344CB8AC3E}">
        <p14:creationId xmlns:p14="http://schemas.microsoft.com/office/powerpoint/2010/main" val="184658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13</a:t>
            </a:fld>
            <a:endParaRPr lang="en-US" dirty="0"/>
          </a:p>
        </p:txBody>
      </p:sp>
    </p:spTree>
    <p:extLst>
      <p:ext uri="{BB962C8B-B14F-4D97-AF65-F5344CB8AC3E}">
        <p14:creationId xmlns:p14="http://schemas.microsoft.com/office/powerpoint/2010/main" val="285896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14</a:t>
            </a:fld>
            <a:endParaRPr lang="en-US" dirty="0"/>
          </a:p>
        </p:txBody>
      </p:sp>
    </p:spTree>
    <p:extLst>
      <p:ext uri="{BB962C8B-B14F-4D97-AF65-F5344CB8AC3E}">
        <p14:creationId xmlns:p14="http://schemas.microsoft.com/office/powerpoint/2010/main" val="120613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15</a:t>
            </a:fld>
            <a:endParaRPr lang="en-US" dirty="0"/>
          </a:p>
        </p:txBody>
      </p:sp>
    </p:spTree>
    <p:extLst>
      <p:ext uri="{BB962C8B-B14F-4D97-AF65-F5344CB8AC3E}">
        <p14:creationId xmlns:p14="http://schemas.microsoft.com/office/powerpoint/2010/main" val="58481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production of wine for Europe is not just one of the main agroindustry in the food sector, also represents a cultural part and identity of the continent</a:t>
            </a:r>
          </a:p>
          <a:p>
            <a:endParaRPr lang="en-US"/>
          </a:p>
          <a:p>
            <a:r>
              <a:rPr lang="en-US"/>
              <a:t>This table shows the main countries related to the wine production, we can observe that Italy is the biggest one, closely followed by France and Spain</a:t>
            </a:r>
          </a:p>
          <a:p>
            <a:endParaRPr lang="en-US"/>
          </a:p>
          <a:p>
            <a:r>
              <a:rPr lang="en-US"/>
              <a:t>The size of the European wine market exceeds 136 billions of euros and produced about 165 million of hectoliters in 2020</a:t>
            </a:r>
          </a:p>
          <a:p>
            <a:endParaRPr lang="en-US"/>
          </a:p>
          <a:p>
            <a:r>
              <a:rPr lang="en-US"/>
              <a:t>Wine production is so important that in the same year, it represented 7.6 of the total food exportations of the EU</a:t>
            </a: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2</a:t>
            </a:fld>
            <a:endParaRPr lang="en-US"/>
          </a:p>
        </p:txBody>
      </p:sp>
    </p:spTree>
    <p:extLst>
      <p:ext uri="{BB962C8B-B14F-4D97-AF65-F5344CB8AC3E}">
        <p14:creationId xmlns:p14="http://schemas.microsoft.com/office/powerpoint/2010/main" val="83787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But how spread is this problematic in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The total area of vineyards in the world reach to 7.3 million of hectares, and just in Europe 3.3 million of hectares are dedicated for wine production, reaching up to 45% of the worldwide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Being Spain, France and Italy, they represents the 74% of all the vineyards areas in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From these 3.3 million of hectares, around 20% were reported to being affected by GTDs in 2015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Among all these vineyards affected, Italy has suffered an incidence of 19% of GTD in its vineyards….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It is estimated that GTDs can be related to up to 1 billion euros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Sodium arsenate was a very effective solution for GTDs control, but was highly toxic for human health and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The lack of an efficient treatment for the GTDs, favoured the dissemination of this problematic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Times New Roman" panose="02020603050405020304" pitchFamily="18" charset="0"/>
              </a:rPr>
              <a:t>The need of a sustainable, safe and effective treatment was encouraged</a:t>
            </a: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3</a:t>
            </a:fld>
            <a:endParaRPr lang="en-US"/>
          </a:p>
        </p:txBody>
      </p:sp>
    </p:spTree>
    <p:extLst>
      <p:ext uri="{BB962C8B-B14F-4D97-AF65-F5344CB8AC3E}">
        <p14:creationId xmlns:p14="http://schemas.microsoft.com/office/powerpoint/2010/main" val="156520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Nevertheless, there is a problematic hindering the vineyards and thus the wine production, the </a:t>
            </a:r>
            <a:r>
              <a:rPr lang="en-GB" sz="1200">
                <a:ea typeface="Times New Roman" panose="02020603050405020304" pitchFamily="18" charset="0"/>
              </a:rPr>
              <a:t>Grapevine Trunk Diseases or GTDs, </a:t>
            </a:r>
          </a:p>
          <a:p>
            <a:endParaRPr lang="en-GB" sz="1200">
              <a:ea typeface="Times New Roman" panose="02020603050405020304" pitchFamily="18" charset="0"/>
            </a:endParaRPr>
          </a:p>
          <a:p>
            <a:r>
              <a:rPr lang="en-GB" sz="1200">
                <a:ea typeface="Times New Roman" panose="02020603050405020304" pitchFamily="18" charset="0"/>
              </a:rPr>
              <a:t>These vineyards affection, are one of the main threats for the economic stability not only of the wine sector but other grape related products like Cognac all around the world</a:t>
            </a:r>
          </a:p>
          <a:p>
            <a:endParaRPr lang="en-GB" sz="1200"/>
          </a:p>
          <a:p>
            <a:r>
              <a:rPr lang="en-GB" sz="1200"/>
              <a:t>The GTDs can affect all the parts of the plant and up to cause necrosis </a:t>
            </a:r>
          </a:p>
          <a:p>
            <a:endParaRPr lang="en-GB" sz="1200"/>
          </a:p>
          <a:p>
            <a:r>
              <a:rPr lang="en-GB" sz="1200"/>
              <a:t>GTDs are mainly related to these plant pathogens showed among others</a:t>
            </a:r>
          </a:p>
          <a:p>
            <a:endParaRPr lang="en-GB" sz="1200"/>
          </a:p>
          <a:p>
            <a:r>
              <a:rPr lang="en-GB" sz="1200"/>
              <a:t>The infection of the vineyards by these agents can reduce the overall production yield, increase the management cost of the vineyards and in general reduce the quality of the final product    </a:t>
            </a:r>
            <a:endParaRPr lang="en-US"/>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4</a:t>
            </a:fld>
            <a:endParaRPr lang="en-US"/>
          </a:p>
        </p:txBody>
      </p:sp>
    </p:spTree>
    <p:extLst>
      <p:ext uri="{BB962C8B-B14F-4D97-AF65-F5344CB8AC3E}">
        <p14:creationId xmlns:p14="http://schemas.microsoft.com/office/powerpoint/2010/main" val="149628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the creation of the BioBESTicide solution, a multidisciplinary group was required, this supported with more than 8 years of research</a:t>
            </a:r>
          </a:p>
          <a:p>
            <a:endParaRPr lang="en-US" dirty="0"/>
          </a:p>
          <a:p>
            <a:r>
              <a:rPr lang="en-US" dirty="0"/>
              <a:t>10 partners collaborate in different aspects of the BioBESTicide project, </a:t>
            </a:r>
          </a:p>
          <a:p>
            <a:endParaRPr lang="en-US" dirty="0"/>
          </a:p>
          <a:p>
            <a:r>
              <a:rPr lang="en-US" dirty="0"/>
              <a:t>Since suppliers (the use of by-products is sustainable), </a:t>
            </a:r>
          </a:p>
          <a:p>
            <a:endParaRPr lang="en-US" dirty="0"/>
          </a:p>
          <a:p>
            <a:r>
              <a:rPr lang="en-US" dirty="0"/>
              <a:t>Pythium oligandrum production and oospores formulations for assuring the production yield and the correct integration of the oospores to the fields</a:t>
            </a:r>
          </a:p>
          <a:p>
            <a:endParaRPr lang="en-US" dirty="0"/>
          </a:p>
          <a:p>
            <a:r>
              <a:rPr lang="en-US" dirty="0"/>
              <a:t>Also, different partners are involved in the validation of the project, as field trials and diverse biochemical and molecular tools to assure the efficiency of the product</a:t>
            </a:r>
          </a:p>
          <a:p>
            <a:endParaRPr lang="en-US" dirty="0"/>
          </a:p>
          <a:p>
            <a:r>
              <a:rPr lang="en-US" dirty="0"/>
              <a:t>Equally important are the teams related to the sustainability (life cycle), the exploitation, and dissemination of the project</a:t>
            </a:r>
          </a:p>
          <a:p>
            <a:r>
              <a:rPr lang="en-US" dirty="0"/>
              <a:t> </a:t>
            </a: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5</a:t>
            </a:fld>
            <a:endParaRPr lang="en-US" dirty="0"/>
          </a:p>
        </p:txBody>
      </p:sp>
    </p:spTree>
    <p:extLst>
      <p:ext uri="{BB962C8B-B14F-4D97-AF65-F5344CB8AC3E}">
        <p14:creationId xmlns:p14="http://schemas.microsoft.com/office/powerpoint/2010/main" val="409789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can observe how all the teams related to the project are among all Europe, </a:t>
            </a: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6</a:t>
            </a:fld>
            <a:endParaRPr lang="en-US" dirty="0"/>
          </a:p>
        </p:txBody>
      </p:sp>
    </p:spTree>
    <p:extLst>
      <p:ext uri="{BB962C8B-B14F-4D97-AF65-F5344CB8AC3E}">
        <p14:creationId xmlns:p14="http://schemas.microsoft.com/office/powerpoint/2010/main" val="401337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Different approaches has been used for the treatments of the GTDs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market there are mainly 2 options to treat this problematic, Synthetic chemical products, that has been not promoted by the EU sustainability framework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Biocontrol agents (BCA) represented here for example as topic treatment that has to be applied directly in the would after </a:t>
            </a:r>
            <a:r>
              <a:rPr lang="fr-FR" sz="1200" b="0" i="0" kern="1200" dirty="0" err="1">
                <a:solidFill>
                  <a:schemeClr val="tx1"/>
                </a:solidFill>
                <a:effectLst/>
                <a:latin typeface="+mn-lt"/>
                <a:ea typeface="+mn-ea"/>
                <a:cs typeface="+mn-cs"/>
              </a:rPr>
              <a:t>desuckering</a:t>
            </a:r>
            <a:r>
              <a:rPr lang="en-GB" sz="1200" b="0" i="0" kern="1200" dirty="0">
                <a:solidFill>
                  <a:schemeClr val="tx1"/>
                </a:solidFill>
                <a:effectLst/>
                <a:latin typeface="+mn-lt"/>
                <a:ea typeface="+mn-ea"/>
                <a:cs typeface="+mn-cs"/>
              </a:rPr>
              <a:t> the vine or grapes harvesting, this is time and resources consuming, and difficult for the management of the vineyards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BioBESTicide solution represent a soil application, the use of the oospores of Pythium oligandrum $ prevents the development of the GTDs between 40 to 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These oospores interact directly to the roots of the plan inducing the defence mechanisms of the plant against different pathogens via, mycoparasitism, competition of nutrients or elicitin-like proteins (</a:t>
            </a:r>
            <a:r>
              <a:rPr lang="en-GB" sz="1200" b="0" i="0" kern="1200" dirty="0" err="1">
                <a:solidFill>
                  <a:schemeClr val="tx1"/>
                </a:solidFill>
                <a:effectLst/>
                <a:latin typeface="+mn-lt"/>
                <a:ea typeface="+mn-ea"/>
                <a:cs typeface="+mn-cs"/>
              </a:rPr>
              <a:t>oligandrin</a:t>
            </a:r>
            <a:r>
              <a:rPr lang="en-GB" sz="1200" b="0" i="0" kern="1200" dirty="0">
                <a:solidFill>
                  <a:schemeClr val="tx1"/>
                </a:solidFill>
                <a:effectLst/>
                <a:latin typeface="+mn-lt"/>
                <a:ea typeface="+mn-ea"/>
                <a:cs typeface="+mn-cs"/>
              </a:rPr>
              <a:t> POD1 and 2)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7</a:t>
            </a:fld>
            <a:endParaRPr lang="en-US"/>
          </a:p>
        </p:txBody>
      </p:sp>
    </p:spTree>
    <p:extLst>
      <p:ext uri="{BB962C8B-B14F-4D97-AF65-F5344CB8AC3E}">
        <p14:creationId xmlns:p14="http://schemas.microsoft.com/office/powerpoint/2010/main" val="83099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8</a:t>
            </a:fld>
            <a:endParaRPr lang="en-US" dirty="0"/>
          </a:p>
        </p:txBody>
      </p:sp>
    </p:spTree>
    <p:extLst>
      <p:ext uri="{BB962C8B-B14F-4D97-AF65-F5344CB8AC3E}">
        <p14:creationId xmlns:p14="http://schemas.microsoft.com/office/powerpoint/2010/main" val="69325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The </a:t>
            </a:r>
            <a:r>
              <a:rPr lang="fr-FR" sz="1200" b="0" i="0" kern="1200" dirty="0" err="1">
                <a:solidFill>
                  <a:schemeClr val="tx1"/>
                </a:solidFill>
                <a:effectLst/>
                <a:latin typeface="+mn-lt"/>
                <a:ea typeface="+mn-ea"/>
                <a:cs typeface="+mn-cs"/>
              </a:rPr>
              <a:t>selection</a:t>
            </a:r>
            <a:r>
              <a:rPr lang="fr-FR" sz="1200" b="0" i="0" kern="1200" dirty="0">
                <a:solidFill>
                  <a:schemeClr val="tx1"/>
                </a:solidFill>
                <a:effectLst/>
                <a:latin typeface="+mn-lt"/>
                <a:ea typeface="+mn-ea"/>
                <a:cs typeface="+mn-cs"/>
              </a:rPr>
              <a:t> of the </a:t>
            </a:r>
            <a:r>
              <a:rPr lang="fr-FR" sz="1200" b="0" i="0" kern="1200" dirty="0" err="1">
                <a:solidFill>
                  <a:schemeClr val="tx1"/>
                </a:solidFill>
                <a:effectLst/>
                <a:latin typeface="+mn-lt"/>
                <a:ea typeface="+mn-ea"/>
                <a:cs typeface="+mn-cs"/>
              </a:rPr>
              <a:t>strain</a:t>
            </a:r>
            <a:r>
              <a:rPr lang="fr-FR" sz="1200" b="0" i="0" kern="1200" dirty="0">
                <a:solidFill>
                  <a:schemeClr val="tx1"/>
                </a:solidFill>
                <a:effectLst/>
                <a:latin typeface="+mn-lt"/>
                <a:ea typeface="+mn-ea"/>
                <a:cs typeface="+mn-cs"/>
              </a:rPr>
              <a:t> of </a:t>
            </a:r>
            <a:r>
              <a:rPr lang="en-US" sz="1200" i="1" dirty="0"/>
              <a:t>Pythium oligandrum </a:t>
            </a:r>
            <a:r>
              <a:rPr lang="en-US" sz="1200" i="0" dirty="0"/>
              <a:t>comes after sampling 44 strains of the oomycete </a:t>
            </a:r>
            <a:r>
              <a:rPr lang="en-US" sz="1200" i="0" dirty="0" err="1"/>
              <a:t>frol</a:t>
            </a:r>
            <a:r>
              <a:rPr lang="en-US" sz="1200" i="0" dirty="0"/>
              <a:t> the Bordeaux area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best strain showed promising results reducing the necrosis by GTD in 48% and reaching a root colonization up to 76% of the plants after 120 days post infection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A425564-6B4D-FE47-911E-E57C3EB9C7F2}" type="slidenum">
              <a:rPr lang="en-US" smtClean="0"/>
              <a:t>9</a:t>
            </a:fld>
            <a:endParaRPr lang="en-US" dirty="0"/>
          </a:p>
        </p:txBody>
      </p:sp>
    </p:spTree>
    <p:extLst>
      <p:ext uri="{BB962C8B-B14F-4D97-AF65-F5344CB8AC3E}">
        <p14:creationId xmlns:p14="http://schemas.microsoft.com/office/powerpoint/2010/main" val="117571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14929-2D64-9240-8DA6-F087F92BA8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693D2FB7-D703-F544-9FEE-2123E5E2A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CFB1A83F-7E95-6044-ACE7-A9E07B75E710}"/>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5" name="Espace réservé du pied de page 4">
            <a:extLst>
              <a:ext uri="{FF2B5EF4-FFF2-40B4-BE49-F238E27FC236}">
                <a16:creationId xmlns:a16="http://schemas.microsoft.com/office/drawing/2014/main" id="{8179544C-2F3C-2A44-A5FB-954287CE92C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A4A18A25-BDF1-9548-A5E9-B70458107B45}"/>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304139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4656C-B992-1C4A-94FF-2C4DF35DE7A7}"/>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436CFA8C-4C4D-074D-9128-91DA81FC0A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8CE7E546-EA2D-104D-82FA-F6E8C3B213CB}"/>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5" name="Espace réservé du pied de page 4">
            <a:extLst>
              <a:ext uri="{FF2B5EF4-FFF2-40B4-BE49-F238E27FC236}">
                <a16:creationId xmlns:a16="http://schemas.microsoft.com/office/drawing/2014/main" id="{6B752CEC-66EF-604A-BC1C-024D87889C08}"/>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C0F4DA6-6D45-8C42-AFC1-A433BBDFDF48}"/>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378390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4CF14D-EB2C-844F-A05A-E6F02A2A597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052FB0AD-1491-8C43-B1E8-D601AB921CB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4203153-A891-6845-B72D-01C7F325724F}"/>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5" name="Espace réservé du pied de page 4">
            <a:extLst>
              <a:ext uri="{FF2B5EF4-FFF2-40B4-BE49-F238E27FC236}">
                <a16:creationId xmlns:a16="http://schemas.microsoft.com/office/drawing/2014/main" id="{57755A68-BEF7-9C40-9BB9-F2B47AFD3C58}"/>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F48DF677-6F11-614D-BFE1-2D2541A242F6}"/>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172233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F66671-79DA-45EC-A669-A71B0009DFD1}"/>
              </a:ext>
            </a:extLst>
          </p:cNvPr>
          <p:cNvSpPr/>
          <p:nvPr userDrawn="1"/>
        </p:nvSpPr>
        <p:spPr>
          <a:xfrm>
            <a:off x="-3852" y="0"/>
            <a:ext cx="6684886" cy="6854608"/>
          </a:xfrm>
          <a:prstGeom prst="rect">
            <a:avLst/>
          </a:prstGeom>
          <a:gradFill flip="none" rotWithShape="1">
            <a:gsLst>
              <a:gs pos="0">
                <a:srgbClr val="FEE6F2">
                  <a:shade val="30000"/>
                  <a:satMod val="115000"/>
                </a:srgbClr>
              </a:gs>
              <a:gs pos="50000">
                <a:srgbClr val="FEE6F2">
                  <a:shade val="67500"/>
                  <a:satMod val="115000"/>
                </a:srgbClr>
              </a:gs>
              <a:gs pos="100000">
                <a:srgbClr val="FEE6F2">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Date Placeholder 3">
            <a:extLst>
              <a:ext uri="{FF2B5EF4-FFF2-40B4-BE49-F238E27FC236}">
                <a16:creationId xmlns:a16="http://schemas.microsoft.com/office/drawing/2014/main" id="{C0374E4A-E963-4CDF-A3B4-1899AFB97B4B}"/>
              </a:ext>
            </a:extLst>
          </p:cNvPr>
          <p:cNvSpPr>
            <a:spLocks noGrp="1"/>
          </p:cNvSpPr>
          <p:nvPr>
            <p:ph type="dt" sz="half" idx="10"/>
          </p:nvPr>
        </p:nvSpPr>
        <p:spPr/>
        <p:txBody>
          <a:bodyPr/>
          <a:lstStyle/>
          <a:p>
            <a:fld id="{DB2E914E-7A35-4559-9B5D-3D198193FC4F}" type="datetime1">
              <a:rPr lang="it-IT" smtClean="0"/>
              <a:t>05/12/22</a:t>
            </a:fld>
            <a:endParaRPr lang="it-IT" dirty="0"/>
          </a:p>
        </p:txBody>
      </p:sp>
      <p:sp>
        <p:nvSpPr>
          <p:cNvPr id="5" name="Footer Placeholder 4">
            <a:extLst>
              <a:ext uri="{FF2B5EF4-FFF2-40B4-BE49-F238E27FC236}">
                <a16:creationId xmlns:a16="http://schemas.microsoft.com/office/drawing/2014/main" id="{F77821A0-ADE6-4E03-B17B-8A5002348B69}"/>
              </a:ext>
            </a:extLst>
          </p:cNvPr>
          <p:cNvSpPr>
            <a:spLocks noGrp="1"/>
          </p:cNvSpPr>
          <p:nvPr>
            <p:ph type="ftr" sz="quarter" idx="11"/>
          </p:nvPr>
        </p:nvSpPr>
        <p:spPr/>
        <p:txBody>
          <a:bodyPr/>
          <a:lstStyle/>
          <a:p>
            <a:endParaRPr lang="it-IT" dirty="0"/>
          </a:p>
        </p:txBody>
      </p:sp>
      <p:sp>
        <p:nvSpPr>
          <p:cNvPr id="6" name="Slide Number Placeholder 5">
            <a:extLst>
              <a:ext uri="{FF2B5EF4-FFF2-40B4-BE49-F238E27FC236}">
                <a16:creationId xmlns:a16="http://schemas.microsoft.com/office/drawing/2014/main" id="{0D1E1F0B-5CFA-4A77-A459-1DDCF29F6F49}"/>
              </a:ext>
            </a:extLst>
          </p:cNvPr>
          <p:cNvSpPr>
            <a:spLocks noGrp="1"/>
          </p:cNvSpPr>
          <p:nvPr>
            <p:ph type="sldNum" sz="quarter" idx="12"/>
          </p:nvPr>
        </p:nvSpPr>
        <p:spPr/>
        <p:txBody>
          <a:bodyPr/>
          <a:lstStyle/>
          <a:p>
            <a:fld id="{D3D4888B-C296-4E4A-9546-D62A0F7C821F}" type="slidenum">
              <a:rPr lang="it-IT" smtClean="0"/>
              <a:t>‹N°›</a:t>
            </a:fld>
            <a:endParaRPr lang="it-IT" dirty="0"/>
          </a:p>
        </p:txBody>
      </p:sp>
      <p:pic>
        <p:nvPicPr>
          <p:cNvPr id="7" name="Picture 6" descr="A picture containing drawing, flower&#10;&#10;Description automatically generated">
            <a:extLst>
              <a:ext uri="{FF2B5EF4-FFF2-40B4-BE49-F238E27FC236}">
                <a16:creationId xmlns:a16="http://schemas.microsoft.com/office/drawing/2014/main" id="{CC7614F4-7EC4-4835-A22C-8FFAF4CB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150" y="688666"/>
            <a:ext cx="5926585" cy="2304783"/>
          </a:xfrm>
          <a:prstGeom prst="rect">
            <a:avLst/>
          </a:prstGeom>
        </p:spPr>
      </p:pic>
      <p:grpSp>
        <p:nvGrpSpPr>
          <p:cNvPr id="24" name="Group 23">
            <a:extLst>
              <a:ext uri="{FF2B5EF4-FFF2-40B4-BE49-F238E27FC236}">
                <a16:creationId xmlns:a16="http://schemas.microsoft.com/office/drawing/2014/main" id="{A23479B3-1761-4012-9D6A-DED2A1E9B696}"/>
              </a:ext>
            </a:extLst>
          </p:cNvPr>
          <p:cNvGrpSpPr/>
          <p:nvPr userDrawn="1"/>
        </p:nvGrpSpPr>
        <p:grpSpPr>
          <a:xfrm>
            <a:off x="6684886" y="0"/>
            <a:ext cx="115542" cy="6844480"/>
            <a:chOff x="6400799" y="0"/>
            <a:chExt cx="115542" cy="6844480"/>
          </a:xfrm>
        </p:grpSpPr>
        <p:sp>
          <p:nvSpPr>
            <p:cNvPr id="12" name="Rectangle 11">
              <a:extLst>
                <a:ext uri="{FF2B5EF4-FFF2-40B4-BE49-F238E27FC236}">
                  <a16:creationId xmlns:a16="http://schemas.microsoft.com/office/drawing/2014/main" id="{06E5B01F-BAF7-4F4F-8A4D-85A379D9AA7C}"/>
                </a:ext>
              </a:extLst>
            </p:cNvPr>
            <p:cNvSpPr/>
            <p:nvPr userDrawn="1"/>
          </p:nvSpPr>
          <p:spPr>
            <a:xfrm>
              <a:off x="6400800" y="0"/>
              <a:ext cx="115541" cy="2208887"/>
            </a:xfrm>
            <a:prstGeom prst="rect">
              <a:avLst/>
            </a:prstGeom>
            <a:solidFill>
              <a:srgbClr val="42DE60"/>
            </a:solidFill>
            <a:ln>
              <a:solidFill>
                <a:srgbClr val="42D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a:extLst>
                <a:ext uri="{FF2B5EF4-FFF2-40B4-BE49-F238E27FC236}">
                  <a16:creationId xmlns:a16="http://schemas.microsoft.com/office/drawing/2014/main" id="{932DB4D5-0400-4089-A2D2-5EB0955AA40D}"/>
                </a:ext>
              </a:extLst>
            </p:cNvPr>
            <p:cNvSpPr/>
            <p:nvPr userDrawn="1"/>
          </p:nvSpPr>
          <p:spPr>
            <a:xfrm>
              <a:off x="6400799" y="2325918"/>
              <a:ext cx="115541" cy="2208887"/>
            </a:xfrm>
            <a:prstGeom prst="rect">
              <a:avLst/>
            </a:prstGeom>
            <a:solidFill>
              <a:srgbClr val="BD0B64"/>
            </a:solidFill>
            <a:ln>
              <a:solidFill>
                <a:srgbClr val="BD0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ctangle 13">
              <a:extLst>
                <a:ext uri="{FF2B5EF4-FFF2-40B4-BE49-F238E27FC236}">
                  <a16:creationId xmlns:a16="http://schemas.microsoft.com/office/drawing/2014/main" id="{192F340B-A0A6-4159-8574-2A4A006389FC}"/>
                </a:ext>
              </a:extLst>
            </p:cNvPr>
            <p:cNvSpPr/>
            <p:nvPr userDrawn="1"/>
          </p:nvSpPr>
          <p:spPr>
            <a:xfrm>
              <a:off x="6400799" y="4634080"/>
              <a:ext cx="115541" cy="2210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19" name="Picture 18" descr="A picture containing drawing, flower&#10;&#10;Description automatically generated">
            <a:extLst>
              <a:ext uri="{FF2B5EF4-FFF2-40B4-BE49-F238E27FC236}">
                <a16:creationId xmlns:a16="http://schemas.microsoft.com/office/drawing/2014/main" id="{C9AA8BE6-B1ED-421A-B356-B5A4132D8A5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5312" r="35625" b="42768"/>
          <a:stretch/>
        </p:blipFill>
        <p:spPr>
          <a:xfrm>
            <a:off x="6800428" y="2743200"/>
            <a:ext cx="5396700" cy="4132957"/>
          </a:xfrm>
          <a:prstGeom prst="rect">
            <a:avLst/>
          </a:prstGeom>
        </p:spPr>
      </p:pic>
      <p:pic>
        <p:nvPicPr>
          <p:cNvPr id="21" name="Picture 2" descr="Home | Bio-Based Industries - Public-Private Partnership">
            <a:extLst>
              <a:ext uri="{FF2B5EF4-FFF2-40B4-BE49-F238E27FC236}">
                <a16:creationId xmlns:a16="http://schemas.microsoft.com/office/drawing/2014/main" id="{298B0F3E-C16F-4D60-A803-4CA523CA15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7990" y="4059683"/>
            <a:ext cx="1550610" cy="14303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texte&#10;&#10;Description générée automatiquement">
            <a:extLst>
              <a:ext uri="{FF2B5EF4-FFF2-40B4-BE49-F238E27FC236}">
                <a16:creationId xmlns:a16="http://schemas.microsoft.com/office/drawing/2014/main" id="{8C985F31-805B-4F9E-B1DF-171327504324}"/>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8591" y="5508424"/>
            <a:ext cx="2016123" cy="57061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D2F41017-C6DC-41CD-9155-06B0F1C42F88}"/>
              </a:ext>
            </a:extLst>
          </p:cNvPr>
          <p:cNvPicPr>
            <a:picLocks noChangeAspect="1"/>
          </p:cNvPicPr>
          <p:nvPr userDrawn="1"/>
        </p:nvPicPr>
        <p:blipFill>
          <a:blip r:embed="rId5" cstate="print">
            <a:clrChange>
              <a:clrFrom>
                <a:srgbClr val="FEFEFE"/>
              </a:clrFrom>
              <a:clrTo>
                <a:srgbClr val="FEFEFE">
                  <a:alpha val="0"/>
                </a:srgbClr>
              </a:clrTo>
            </a:clrChange>
            <a:alphaModFix/>
            <a:extLst>
              <a:ext uri="{28A0092B-C50C-407E-A947-70E740481C1C}">
                <a14:useLocalDpi xmlns:a14="http://schemas.microsoft.com/office/drawing/2010/main" val="0"/>
              </a:ext>
            </a:extLst>
          </a:blip>
          <a:stretch>
            <a:fillRect/>
          </a:stretch>
        </p:blipFill>
        <p:spPr>
          <a:xfrm>
            <a:off x="1027035" y="5553743"/>
            <a:ext cx="2365530" cy="468444"/>
          </a:xfrm>
          <a:prstGeom prst="rect">
            <a:avLst/>
          </a:prstGeom>
        </p:spPr>
      </p:pic>
      <p:sp>
        <p:nvSpPr>
          <p:cNvPr id="27" name="ZoneTexte 26">
            <a:extLst>
              <a:ext uri="{FF2B5EF4-FFF2-40B4-BE49-F238E27FC236}">
                <a16:creationId xmlns:a16="http://schemas.microsoft.com/office/drawing/2014/main" id="{0DEB6795-8ECA-4DCE-A712-8ADAD2AA4A84}"/>
              </a:ext>
            </a:extLst>
          </p:cNvPr>
          <p:cNvSpPr txBox="1"/>
          <p:nvPr userDrawn="1"/>
        </p:nvSpPr>
        <p:spPr>
          <a:xfrm>
            <a:off x="369054" y="6004953"/>
            <a:ext cx="6047021" cy="600164"/>
          </a:xfrm>
          <a:prstGeom prst="rect">
            <a:avLst/>
          </a:prstGeom>
          <a:noFill/>
        </p:spPr>
        <p:txBody>
          <a:bodyPr wrap="square">
            <a:spAutoFit/>
          </a:bodyPr>
          <a:lstStyle/>
          <a:p>
            <a:pPr algn="just"/>
            <a:r>
              <a:rPr lang="en-US" sz="1100" i="0" dirty="0">
                <a:latin typeface="Abadi Extra Light" panose="020B0204020104020204" pitchFamily="34" charset="0"/>
              </a:rPr>
              <a:t>This project has received funding from the Bio Based Industries Joint Undertaking (JU) under grant agreement No 886776. The JU receives support from the European Union’s Horizon 2020 research and innovation programme and the Bio Based Industries Consortium.</a:t>
            </a:r>
            <a:endParaRPr lang="fr-FR" sz="1100" i="0" dirty="0"/>
          </a:p>
        </p:txBody>
      </p:sp>
    </p:spTree>
    <p:extLst>
      <p:ext uri="{BB962C8B-B14F-4D97-AF65-F5344CB8AC3E}">
        <p14:creationId xmlns:p14="http://schemas.microsoft.com/office/powerpoint/2010/main" val="4256007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F66671-79DA-45EC-A669-A71B0009DFD1}"/>
              </a:ext>
            </a:extLst>
          </p:cNvPr>
          <p:cNvSpPr/>
          <p:nvPr userDrawn="1"/>
        </p:nvSpPr>
        <p:spPr>
          <a:xfrm>
            <a:off x="-3852" y="0"/>
            <a:ext cx="6684886" cy="6854608"/>
          </a:xfrm>
          <a:prstGeom prst="rect">
            <a:avLst/>
          </a:prstGeom>
          <a:gradFill flip="none" rotWithShape="1">
            <a:gsLst>
              <a:gs pos="0">
                <a:srgbClr val="FEE6F2">
                  <a:shade val="30000"/>
                  <a:satMod val="115000"/>
                </a:srgbClr>
              </a:gs>
              <a:gs pos="50000">
                <a:srgbClr val="FEE6F2">
                  <a:shade val="67500"/>
                  <a:satMod val="115000"/>
                </a:srgbClr>
              </a:gs>
              <a:gs pos="100000">
                <a:srgbClr val="FEE6F2">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Date Placeholder 3">
            <a:extLst>
              <a:ext uri="{FF2B5EF4-FFF2-40B4-BE49-F238E27FC236}">
                <a16:creationId xmlns:a16="http://schemas.microsoft.com/office/drawing/2014/main" id="{C0374E4A-E963-4CDF-A3B4-1899AFB97B4B}"/>
              </a:ext>
            </a:extLst>
          </p:cNvPr>
          <p:cNvSpPr>
            <a:spLocks noGrp="1"/>
          </p:cNvSpPr>
          <p:nvPr>
            <p:ph type="dt" sz="half" idx="10"/>
          </p:nvPr>
        </p:nvSpPr>
        <p:spPr/>
        <p:txBody>
          <a:bodyPr/>
          <a:lstStyle/>
          <a:p>
            <a:fld id="{DB2E914E-7A35-4559-9B5D-3D198193FC4F}" type="datetime1">
              <a:rPr lang="it-IT" smtClean="0"/>
              <a:t>05/12/22</a:t>
            </a:fld>
            <a:endParaRPr lang="it-IT" dirty="0"/>
          </a:p>
        </p:txBody>
      </p:sp>
      <p:sp>
        <p:nvSpPr>
          <p:cNvPr id="5" name="Footer Placeholder 4">
            <a:extLst>
              <a:ext uri="{FF2B5EF4-FFF2-40B4-BE49-F238E27FC236}">
                <a16:creationId xmlns:a16="http://schemas.microsoft.com/office/drawing/2014/main" id="{F77821A0-ADE6-4E03-B17B-8A5002348B69}"/>
              </a:ext>
            </a:extLst>
          </p:cNvPr>
          <p:cNvSpPr>
            <a:spLocks noGrp="1"/>
          </p:cNvSpPr>
          <p:nvPr>
            <p:ph type="ftr" sz="quarter" idx="11"/>
          </p:nvPr>
        </p:nvSpPr>
        <p:spPr/>
        <p:txBody>
          <a:bodyPr/>
          <a:lstStyle/>
          <a:p>
            <a:endParaRPr lang="it-IT" dirty="0"/>
          </a:p>
        </p:txBody>
      </p:sp>
      <p:sp>
        <p:nvSpPr>
          <p:cNvPr id="6" name="Slide Number Placeholder 5">
            <a:extLst>
              <a:ext uri="{FF2B5EF4-FFF2-40B4-BE49-F238E27FC236}">
                <a16:creationId xmlns:a16="http://schemas.microsoft.com/office/drawing/2014/main" id="{0D1E1F0B-5CFA-4A77-A459-1DDCF29F6F49}"/>
              </a:ext>
            </a:extLst>
          </p:cNvPr>
          <p:cNvSpPr>
            <a:spLocks noGrp="1"/>
          </p:cNvSpPr>
          <p:nvPr>
            <p:ph type="sldNum" sz="quarter" idx="12"/>
          </p:nvPr>
        </p:nvSpPr>
        <p:spPr/>
        <p:txBody>
          <a:bodyPr/>
          <a:lstStyle/>
          <a:p>
            <a:fld id="{D3D4888B-C296-4E4A-9546-D62A0F7C821F}" type="slidenum">
              <a:rPr lang="it-IT" smtClean="0"/>
              <a:t>‹N°›</a:t>
            </a:fld>
            <a:endParaRPr lang="it-IT" dirty="0"/>
          </a:p>
        </p:txBody>
      </p:sp>
      <p:pic>
        <p:nvPicPr>
          <p:cNvPr id="7" name="Picture 6" descr="A picture containing drawing, flower&#10;&#10;Description automatically generated">
            <a:extLst>
              <a:ext uri="{FF2B5EF4-FFF2-40B4-BE49-F238E27FC236}">
                <a16:creationId xmlns:a16="http://schemas.microsoft.com/office/drawing/2014/main" id="{CC7614F4-7EC4-4835-A22C-8FFAF4CB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150" y="688666"/>
            <a:ext cx="5926585" cy="2304783"/>
          </a:xfrm>
          <a:prstGeom prst="rect">
            <a:avLst/>
          </a:prstGeom>
        </p:spPr>
      </p:pic>
      <p:grpSp>
        <p:nvGrpSpPr>
          <p:cNvPr id="24" name="Group 23">
            <a:extLst>
              <a:ext uri="{FF2B5EF4-FFF2-40B4-BE49-F238E27FC236}">
                <a16:creationId xmlns:a16="http://schemas.microsoft.com/office/drawing/2014/main" id="{A23479B3-1761-4012-9D6A-DED2A1E9B696}"/>
              </a:ext>
            </a:extLst>
          </p:cNvPr>
          <p:cNvGrpSpPr/>
          <p:nvPr userDrawn="1"/>
        </p:nvGrpSpPr>
        <p:grpSpPr>
          <a:xfrm>
            <a:off x="6684886" y="0"/>
            <a:ext cx="115542" cy="6844480"/>
            <a:chOff x="6400799" y="0"/>
            <a:chExt cx="115542" cy="6844480"/>
          </a:xfrm>
        </p:grpSpPr>
        <p:sp>
          <p:nvSpPr>
            <p:cNvPr id="12" name="Rectangle 11">
              <a:extLst>
                <a:ext uri="{FF2B5EF4-FFF2-40B4-BE49-F238E27FC236}">
                  <a16:creationId xmlns:a16="http://schemas.microsoft.com/office/drawing/2014/main" id="{06E5B01F-BAF7-4F4F-8A4D-85A379D9AA7C}"/>
                </a:ext>
              </a:extLst>
            </p:cNvPr>
            <p:cNvSpPr/>
            <p:nvPr userDrawn="1"/>
          </p:nvSpPr>
          <p:spPr>
            <a:xfrm>
              <a:off x="6400800" y="0"/>
              <a:ext cx="115541" cy="2208887"/>
            </a:xfrm>
            <a:prstGeom prst="rect">
              <a:avLst/>
            </a:prstGeom>
            <a:solidFill>
              <a:srgbClr val="42DE60"/>
            </a:solidFill>
            <a:ln>
              <a:solidFill>
                <a:srgbClr val="42D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a:extLst>
                <a:ext uri="{FF2B5EF4-FFF2-40B4-BE49-F238E27FC236}">
                  <a16:creationId xmlns:a16="http://schemas.microsoft.com/office/drawing/2014/main" id="{932DB4D5-0400-4089-A2D2-5EB0955AA40D}"/>
                </a:ext>
              </a:extLst>
            </p:cNvPr>
            <p:cNvSpPr/>
            <p:nvPr userDrawn="1"/>
          </p:nvSpPr>
          <p:spPr>
            <a:xfrm>
              <a:off x="6400799" y="2325918"/>
              <a:ext cx="115541" cy="2208887"/>
            </a:xfrm>
            <a:prstGeom prst="rect">
              <a:avLst/>
            </a:prstGeom>
            <a:solidFill>
              <a:srgbClr val="BD0B64"/>
            </a:solidFill>
            <a:ln>
              <a:solidFill>
                <a:srgbClr val="BD0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ctangle 13">
              <a:extLst>
                <a:ext uri="{FF2B5EF4-FFF2-40B4-BE49-F238E27FC236}">
                  <a16:creationId xmlns:a16="http://schemas.microsoft.com/office/drawing/2014/main" id="{192F340B-A0A6-4159-8574-2A4A006389FC}"/>
                </a:ext>
              </a:extLst>
            </p:cNvPr>
            <p:cNvSpPr/>
            <p:nvPr userDrawn="1"/>
          </p:nvSpPr>
          <p:spPr>
            <a:xfrm>
              <a:off x="6400799" y="4634080"/>
              <a:ext cx="115541" cy="2210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19" name="Picture 18" descr="A picture containing drawing, flower&#10;&#10;Description automatically generated">
            <a:extLst>
              <a:ext uri="{FF2B5EF4-FFF2-40B4-BE49-F238E27FC236}">
                <a16:creationId xmlns:a16="http://schemas.microsoft.com/office/drawing/2014/main" id="{C9AA8BE6-B1ED-421A-B356-B5A4132D8A5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5312" r="35625" b="42768"/>
          <a:stretch/>
        </p:blipFill>
        <p:spPr>
          <a:xfrm>
            <a:off x="6800428" y="2743200"/>
            <a:ext cx="5396700" cy="4132957"/>
          </a:xfrm>
          <a:prstGeom prst="rect">
            <a:avLst/>
          </a:prstGeom>
        </p:spPr>
      </p:pic>
      <p:pic>
        <p:nvPicPr>
          <p:cNvPr id="21" name="Picture 2" descr="Home | Bio-Based Industries - Public-Private Partnership">
            <a:extLst>
              <a:ext uri="{FF2B5EF4-FFF2-40B4-BE49-F238E27FC236}">
                <a16:creationId xmlns:a16="http://schemas.microsoft.com/office/drawing/2014/main" id="{298B0F3E-C16F-4D60-A803-4CA523CA15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7990" y="4059683"/>
            <a:ext cx="1550610" cy="14303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texte&#10;&#10;Description générée automatiquement">
            <a:extLst>
              <a:ext uri="{FF2B5EF4-FFF2-40B4-BE49-F238E27FC236}">
                <a16:creationId xmlns:a16="http://schemas.microsoft.com/office/drawing/2014/main" id="{8C985F31-805B-4F9E-B1DF-171327504324}"/>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8591" y="5508424"/>
            <a:ext cx="2016123" cy="57061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D2F41017-C6DC-41CD-9155-06B0F1C42F88}"/>
              </a:ext>
            </a:extLst>
          </p:cNvPr>
          <p:cNvPicPr>
            <a:picLocks noChangeAspect="1"/>
          </p:cNvPicPr>
          <p:nvPr userDrawn="1"/>
        </p:nvPicPr>
        <p:blipFill>
          <a:blip r:embed="rId5" cstate="print">
            <a:clrChange>
              <a:clrFrom>
                <a:srgbClr val="FEFEFE"/>
              </a:clrFrom>
              <a:clrTo>
                <a:srgbClr val="FEFEFE">
                  <a:alpha val="0"/>
                </a:srgbClr>
              </a:clrTo>
            </a:clrChange>
            <a:alphaModFix/>
            <a:extLst>
              <a:ext uri="{28A0092B-C50C-407E-A947-70E740481C1C}">
                <a14:useLocalDpi xmlns:a14="http://schemas.microsoft.com/office/drawing/2010/main" val="0"/>
              </a:ext>
            </a:extLst>
          </a:blip>
          <a:stretch>
            <a:fillRect/>
          </a:stretch>
        </p:blipFill>
        <p:spPr>
          <a:xfrm>
            <a:off x="1027035" y="5553743"/>
            <a:ext cx="2365530" cy="468444"/>
          </a:xfrm>
          <a:prstGeom prst="rect">
            <a:avLst/>
          </a:prstGeom>
        </p:spPr>
      </p:pic>
      <p:sp>
        <p:nvSpPr>
          <p:cNvPr id="27" name="ZoneTexte 26">
            <a:extLst>
              <a:ext uri="{FF2B5EF4-FFF2-40B4-BE49-F238E27FC236}">
                <a16:creationId xmlns:a16="http://schemas.microsoft.com/office/drawing/2014/main" id="{0DEB6795-8ECA-4DCE-A712-8ADAD2AA4A84}"/>
              </a:ext>
            </a:extLst>
          </p:cNvPr>
          <p:cNvSpPr txBox="1"/>
          <p:nvPr userDrawn="1"/>
        </p:nvSpPr>
        <p:spPr>
          <a:xfrm>
            <a:off x="369054" y="6004953"/>
            <a:ext cx="6047021" cy="600164"/>
          </a:xfrm>
          <a:prstGeom prst="rect">
            <a:avLst/>
          </a:prstGeom>
          <a:noFill/>
        </p:spPr>
        <p:txBody>
          <a:bodyPr wrap="square">
            <a:spAutoFit/>
          </a:bodyPr>
          <a:lstStyle/>
          <a:p>
            <a:pPr algn="just"/>
            <a:r>
              <a:rPr lang="en-US" sz="1100" i="0" dirty="0">
                <a:latin typeface="Abadi Extra Light" panose="020B0204020104020204" pitchFamily="34" charset="0"/>
              </a:rPr>
              <a:t>This project has received funding from the Bio Based Industries Joint Undertaking (JU) under grant agreement No 886776. The JU receives support from the European Union’s Horizon 2020 research and innovation programme and the Bio Based Industries Consortium.</a:t>
            </a:r>
            <a:endParaRPr lang="fr-FR" sz="1100" i="0" dirty="0"/>
          </a:p>
        </p:txBody>
      </p:sp>
    </p:spTree>
    <p:extLst>
      <p:ext uri="{BB962C8B-B14F-4D97-AF65-F5344CB8AC3E}">
        <p14:creationId xmlns:p14="http://schemas.microsoft.com/office/powerpoint/2010/main" val="9537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AFC8-280D-4099-8544-579B475B912E}"/>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265031A-DAD1-43EA-8A18-EAA0E9DA272F}"/>
              </a:ext>
            </a:extLst>
          </p:cNvPr>
          <p:cNvSpPr>
            <a:spLocks noGrp="1"/>
          </p:cNvSpPr>
          <p:nvPr>
            <p:ph idx="1"/>
          </p:nvPr>
        </p:nvSpPr>
        <p:spPr>
          <a:xfrm>
            <a:off x="838200" y="18700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9FCDF47-CC71-4620-ABA7-7865819F25D2}"/>
              </a:ext>
            </a:extLst>
          </p:cNvPr>
          <p:cNvSpPr>
            <a:spLocks noGrp="1"/>
          </p:cNvSpPr>
          <p:nvPr>
            <p:ph type="dt" sz="half" idx="10"/>
          </p:nvPr>
        </p:nvSpPr>
        <p:spPr/>
        <p:txBody>
          <a:bodyPr/>
          <a:lstStyle/>
          <a:p>
            <a:fld id="{42A39595-137D-4AB0-BAEC-600E29C00D7D}" type="datetime1">
              <a:rPr lang="it-IT" smtClean="0"/>
              <a:t>05/12/22</a:t>
            </a:fld>
            <a:endParaRPr lang="it-IT" dirty="0"/>
          </a:p>
        </p:txBody>
      </p:sp>
      <p:sp>
        <p:nvSpPr>
          <p:cNvPr id="5" name="Footer Placeholder 4">
            <a:extLst>
              <a:ext uri="{FF2B5EF4-FFF2-40B4-BE49-F238E27FC236}">
                <a16:creationId xmlns:a16="http://schemas.microsoft.com/office/drawing/2014/main" id="{3B466E2A-55E6-49D2-9DB6-56C2575994F2}"/>
              </a:ext>
            </a:extLst>
          </p:cNvPr>
          <p:cNvSpPr>
            <a:spLocks noGrp="1"/>
          </p:cNvSpPr>
          <p:nvPr>
            <p:ph type="ftr" sz="quarter" idx="11"/>
          </p:nvPr>
        </p:nvSpPr>
        <p:spPr/>
        <p:txBody>
          <a:bodyPr/>
          <a:lstStyle/>
          <a:p>
            <a:endParaRPr lang="it-IT" dirty="0"/>
          </a:p>
        </p:txBody>
      </p:sp>
      <p:sp>
        <p:nvSpPr>
          <p:cNvPr id="6" name="Slide Number Placeholder 5">
            <a:extLst>
              <a:ext uri="{FF2B5EF4-FFF2-40B4-BE49-F238E27FC236}">
                <a16:creationId xmlns:a16="http://schemas.microsoft.com/office/drawing/2014/main" id="{3D9478B7-F7BB-4D9D-9A73-3D482D1412E6}"/>
              </a:ext>
            </a:extLst>
          </p:cNvPr>
          <p:cNvSpPr>
            <a:spLocks noGrp="1"/>
          </p:cNvSpPr>
          <p:nvPr>
            <p:ph type="sldNum" sz="quarter" idx="12"/>
          </p:nvPr>
        </p:nvSpPr>
        <p:spPr/>
        <p:txBody>
          <a:bodyPr/>
          <a:lstStyle>
            <a:lvl1pPr>
              <a:defRPr>
                <a:solidFill>
                  <a:schemeClr val="bg1">
                    <a:lumMod val="50000"/>
                  </a:schemeClr>
                </a:solidFill>
              </a:defRPr>
            </a:lvl1pPr>
          </a:lstStyle>
          <a:p>
            <a:fld id="{D3D4888B-C296-4E4A-9546-D62A0F7C821F}" type="slidenum">
              <a:rPr lang="it-IT" smtClean="0"/>
              <a:pPr/>
              <a:t>‹N°›</a:t>
            </a:fld>
            <a:endParaRPr lang="it-IT" dirty="0"/>
          </a:p>
        </p:txBody>
      </p:sp>
      <p:pic>
        <p:nvPicPr>
          <p:cNvPr id="7" name="Picture 6">
            <a:extLst>
              <a:ext uri="{FF2B5EF4-FFF2-40B4-BE49-F238E27FC236}">
                <a16:creationId xmlns:a16="http://schemas.microsoft.com/office/drawing/2014/main" id="{CC173F56-592B-48B7-96C7-E5CC0E489097}"/>
              </a:ext>
            </a:extLst>
          </p:cNvPr>
          <p:cNvPicPr>
            <a:picLocks noChangeAspect="1"/>
          </p:cNvPicPr>
          <p:nvPr userDrawn="1"/>
        </p:nvPicPr>
        <p:blipFill>
          <a:blip r:embed="rId2">
            <a:alphaModFix amt="20000"/>
          </a:blip>
          <a:stretch>
            <a:fillRect/>
          </a:stretch>
        </p:blipFill>
        <p:spPr>
          <a:xfrm>
            <a:off x="10643494" y="6068959"/>
            <a:ext cx="1030641" cy="788033"/>
          </a:xfrm>
          <a:prstGeom prst="rect">
            <a:avLst/>
          </a:prstGeom>
        </p:spPr>
      </p:pic>
      <p:pic>
        <p:nvPicPr>
          <p:cNvPr id="15" name="Picture 14">
            <a:extLst>
              <a:ext uri="{FF2B5EF4-FFF2-40B4-BE49-F238E27FC236}">
                <a16:creationId xmlns:a16="http://schemas.microsoft.com/office/drawing/2014/main" id="{DF1E1498-D4EF-42F5-B875-AA951CFFF23F}"/>
              </a:ext>
            </a:extLst>
          </p:cNvPr>
          <p:cNvPicPr>
            <a:picLocks noChangeAspect="1"/>
          </p:cNvPicPr>
          <p:nvPr userDrawn="1"/>
        </p:nvPicPr>
        <p:blipFill>
          <a:blip r:embed="rId3"/>
          <a:stretch>
            <a:fillRect/>
          </a:stretch>
        </p:blipFill>
        <p:spPr>
          <a:xfrm>
            <a:off x="71021" y="5753258"/>
            <a:ext cx="2301559" cy="1071247"/>
          </a:xfrm>
          <a:prstGeom prst="rect">
            <a:avLst/>
          </a:prstGeom>
        </p:spPr>
      </p:pic>
      <p:pic>
        <p:nvPicPr>
          <p:cNvPr id="17" name="Picture 16" descr="A picture containing drawing, flower&#10;&#10;Description automatically generated">
            <a:extLst>
              <a:ext uri="{FF2B5EF4-FFF2-40B4-BE49-F238E27FC236}">
                <a16:creationId xmlns:a16="http://schemas.microsoft.com/office/drawing/2014/main" id="{78F3E19A-3EDB-4846-8A76-3C2D72C6C4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9553" y="33495"/>
            <a:ext cx="2123027" cy="825622"/>
          </a:xfrm>
          <a:prstGeom prst="rect">
            <a:avLst/>
          </a:prstGeom>
        </p:spPr>
      </p:pic>
    </p:spTree>
    <p:extLst>
      <p:ext uri="{BB962C8B-B14F-4D97-AF65-F5344CB8AC3E}">
        <p14:creationId xmlns:p14="http://schemas.microsoft.com/office/powerpoint/2010/main" val="376273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5E9-8A38-4DC4-85C1-B9A2C6F53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37A7A6DB-F8CA-4E2B-B85D-CE46064372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46879-3556-4961-80BD-39DC1B16B831}"/>
              </a:ext>
            </a:extLst>
          </p:cNvPr>
          <p:cNvSpPr>
            <a:spLocks noGrp="1"/>
          </p:cNvSpPr>
          <p:nvPr>
            <p:ph type="dt" sz="half" idx="10"/>
          </p:nvPr>
        </p:nvSpPr>
        <p:spPr/>
        <p:txBody>
          <a:bodyPr/>
          <a:lstStyle/>
          <a:p>
            <a:fld id="{99F249EC-FCF4-4CA0-AD7F-69D50740944C}" type="datetime1">
              <a:rPr lang="it-IT" smtClean="0"/>
              <a:t>05/12/22</a:t>
            </a:fld>
            <a:endParaRPr lang="it-IT" dirty="0"/>
          </a:p>
        </p:txBody>
      </p:sp>
      <p:sp>
        <p:nvSpPr>
          <p:cNvPr id="5" name="Footer Placeholder 4">
            <a:extLst>
              <a:ext uri="{FF2B5EF4-FFF2-40B4-BE49-F238E27FC236}">
                <a16:creationId xmlns:a16="http://schemas.microsoft.com/office/drawing/2014/main" id="{77743B9F-E10C-42D4-AF09-1EEAF3A9DF89}"/>
              </a:ext>
            </a:extLst>
          </p:cNvPr>
          <p:cNvSpPr>
            <a:spLocks noGrp="1"/>
          </p:cNvSpPr>
          <p:nvPr>
            <p:ph type="ftr" sz="quarter" idx="11"/>
          </p:nvPr>
        </p:nvSpPr>
        <p:spPr/>
        <p:txBody>
          <a:bodyPr/>
          <a:lstStyle/>
          <a:p>
            <a:endParaRPr lang="it-IT" dirty="0"/>
          </a:p>
        </p:txBody>
      </p:sp>
      <p:sp>
        <p:nvSpPr>
          <p:cNvPr id="6" name="Slide Number Placeholder 5">
            <a:extLst>
              <a:ext uri="{FF2B5EF4-FFF2-40B4-BE49-F238E27FC236}">
                <a16:creationId xmlns:a16="http://schemas.microsoft.com/office/drawing/2014/main" id="{E83A0765-A4A0-4130-9093-6B6F10B8BA9B}"/>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3470937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6465-C261-433A-BF52-58050A885344}"/>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3AC2389-FFF4-492E-B703-08D89E20F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336E73EC-61F9-481B-A65B-CCD5DBC0F2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E963158D-A8A6-4C5E-9F5B-9EA41E27FD80}"/>
              </a:ext>
            </a:extLst>
          </p:cNvPr>
          <p:cNvSpPr>
            <a:spLocks noGrp="1"/>
          </p:cNvSpPr>
          <p:nvPr>
            <p:ph type="dt" sz="half" idx="10"/>
          </p:nvPr>
        </p:nvSpPr>
        <p:spPr/>
        <p:txBody>
          <a:bodyPr/>
          <a:lstStyle/>
          <a:p>
            <a:fld id="{197F39E9-5FD0-41B6-B0AB-687FCF7430FE}" type="datetime1">
              <a:rPr lang="it-IT" smtClean="0"/>
              <a:t>05/12/22</a:t>
            </a:fld>
            <a:endParaRPr lang="it-IT" dirty="0"/>
          </a:p>
        </p:txBody>
      </p:sp>
      <p:sp>
        <p:nvSpPr>
          <p:cNvPr id="6" name="Footer Placeholder 5">
            <a:extLst>
              <a:ext uri="{FF2B5EF4-FFF2-40B4-BE49-F238E27FC236}">
                <a16:creationId xmlns:a16="http://schemas.microsoft.com/office/drawing/2014/main" id="{BF5DE13A-30D0-461F-ABB0-2F6A8481AAA2}"/>
              </a:ext>
            </a:extLst>
          </p:cNvPr>
          <p:cNvSpPr>
            <a:spLocks noGrp="1"/>
          </p:cNvSpPr>
          <p:nvPr>
            <p:ph type="ftr" sz="quarter" idx="11"/>
          </p:nvPr>
        </p:nvSpPr>
        <p:spPr/>
        <p:txBody>
          <a:bodyPr/>
          <a:lstStyle/>
          <a:p>
            <a:endParaRPr lang="it-IT" dirty="0"/>
          </a:p>
        </p:txBody>
      </p:sp>
      <p:sp>
        <p:nvSpPr>
          <p:cNvPr id="7" name="Slide Number Placeholder 6">
            <a:extLst>
              <a:ext uri="{FF2B5EF4-FFF2-40B4-BE49-F238E27FC236}">
                <a16:creationId xmlns:a16="http://schemas.microsoft.com/office/drawing/2014/main" id="{BFBF2BFD-58FD-4C75-A950-673836E7F507}"/>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304973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C800-7EB0-497A-B1AD-47E3AE84C775}"/>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FE3CC84C-B915-4CC0-90E4-CFF4A2437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4222B-672C-4B09-941F-971C0B262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503CB37D-E178-4512-A50F-360972F64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AF4D4-6702-4CAF-8C94-19C25AC8C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E40E0C84-8C6C-4C12-9E2C-80AE54343962}"/>
              </a:ext>
            </a:extLst>
          </p:cNvPr>
          <p:cNvSpPr>
            <a:spLocks noGrp="1"/>
          </p:cNvSpPr>
          <p:nvPr>
            <p:ph type="dt" sz="half" idx="10"/>
          </p:nvPr>
        </p:nvSpPr>
        <p:spPr/>
        <p:txBody>
          <a:bodyPr/>
          <a:lstStyle/>
          <a:p>
            <a:fld id="{3B7A558E-AF59-4DBB-B7F7-428D4F6E1F0E}" type="datetime1">
              <a:rPr lang="it-IT" smtClean="0"/>
              <a:t>05/12/22</a:t>
            </a:fld>
            <a:endParaRPr lang="it-IT" dirty="0"/>
          </a:p>
        </p:txBody>
      </p:sp>
      <p:sp>
        <p:nvSpPr>
          <p:cNvPr id="8" name="Footer Placeholder 7">
            <a:extLst>
              <a:ext uri="{FF2B5EF4-FFF2-40B4-BE49-F238E27FC236}">
                <a16:creationId xmlns:a16="http://schemas.microsoft.com/office/drawing/2014/main" id="{570CA0C3-724C-4BE0-8C32-A6C47FE4C932}"/>
              </a:ext>
            </a:extLst>
          </p:cNvPr>
          <p:cNvSpPr>
            <a:spLocks noGrp="1"/>
          </p:cNvSpPr>
          <p:nvPr>
            <p:ph type="ftr" sz="quarter" idx="11"/>
          </p:nvPr>
        </p:nvSpPr>
        <p:spPr/>
        <p:txBody>
          <a:bodyPr/>
          <a:lstStyle/>
          <a:p>
            <a:endParaRPr lang="it-IT" dirty="0"/>
          </a:p>
        </p:txBody>
      </p:sp>
      <p:sp>
        <p:nvSpPr>
          <p:cNvPr id="9" name="Slide Number Placeholder 8">
            <a:extLst>
              <a:ext uri="{FF2B5EF4-FFF2-40B4-BE49-F238E27FC236}">
                <a16:creationId xmlns:a16="http://schemas.microsoft.com/office/drawing/2014/main" id="{4D1818A4-D84F-4653-862E-7AE48308784F}"/>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359322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0196-AC8F-4992-8C4F-C0BD95D0E30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0BFDD9F9-CFDC-4F4B-A0B7-98FA67384126}"/>
              </a:ext>
            </a:extLst>
          </p:cNvPr>
          <p:cNvSpPr>
            <a:spLocks noGrp="1"/>
          </p:cNvSpPr>
          <p:nvPr>
            <p:ph type="dt" sz="half" idx="10"/>
          </p:nvPr>
        </p:nvSpPr>
        <p:spPr/>
        <p:txBody>
          <a:bodyPr/>
          <a:lstStyle/>
          <a:p>
            <a:fld id="{F73664C5-69E5-4152-8CA2-47F66D934C3E}" type="datetime1">
              <a:rPr lang="it-IT" smtClean="0"/>
              <a:t>05/12/22</a:t>
            </a:fld>
            <a:endParaRPr lang="it-IT" dirty="0"/>
          </a:p>
        </p:txBody>
      </p:sp>
      <p:sp>
        <p:nvSpPr>
          <p:cNvPr id="4" name="Footer Placeholder 3">
            <a:extLst>
              <a:ext uri="{FF2B5EF4-FFF2-40B4-BE49-F238E27FC236}">
                <a16:creationId xmlns:a16="http://schemas.microsoft.com/office/drawing/2014/main" id="{66D417A1-856D-4467-8ED4-FBD6150467D2}"/>
              </a:ext>
            </a:extLst>
          </p:cNvPr>
          <p:cNvSpPr>
            <a:spLocks noGrp="1"/>
          </p:cNvSpPr>
          <p:nvPr>
            <p:ph type="ftr" sz="quarter" idx="11"/>
          </p:nvPr>
        </p:nvSpPr>
        <p:spPr/>
        <p:txBody>
          <a:bodyPr/>
          <a:lstStyle/>
          <a:p>
            <a:endParaRPr lang="it-IT" dirty="0"/>
          </a:p>
        </p:txBody>
      </p:sp>
      <p:sp>
        <p:nvSpPr>
          <p:cNvPr id="5" name="Slide Number Placeholder 4">
            <a:extLst>
              <a:ext uri="{FF2B5EF4-FFF2-40B4-BE49-F238E27FC236}">
                <a16:creationId xmlns:a16="http://schemas.microsoft.com/office/drawing/2014/main" id="{458C1021-E300-406B-A34A-0A988C82324E}"/>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260486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7513C-6525-4983-8161-B926F0FF3102}"/>
              </a:ext>
            </a:extLst>
          </p:cNvPr>
          <p:cNvSpPr>
            <a:spLocks noGrp="1"/>
          </p:cNvSpPr>
          <p:nvPr>
            <p:ph type="dt" sz="half" idx="10"/>
          </p:nvPr>
        </p:nvSpPr>
        <p:spPr/>
        <p:txBody>
          <a:bodyPr/>
          <a:lstStyle/>
          <a:p>
            <a:fld id="{A78F72A8-1799-496D-A23C-25BB16939DE6}" type="datetime1">
              <a:rPr lang="it-IT" smtClean="0"/>
              <a:t>05/12/22</a:t>
            </a:fld>
            <a:endParaRPr lang="it-IT" dirty="0"/>
          </a:p>
        </p:txBody>
      </p:sp>
      <p:sp>
        <p:nvSpPr>
          <p:cNvPr id="3" name="Footer Placeholder 2">
            <a:extLst>
              <a:ext uri="{FF2B5EF4-FFF2-40B4-BE49-F238E27FC236}">
                <a16:creationId xmlns:a16="http://schemas.microsoft.com/office/drawing/2014/main" id="{CAF43D70-A815-4FA9-ADA6-2C4072BDCFC0}"/>
              </a:ext>
            </a:extLst>
          </p:cNvPr>
          <p:cNvSpPr>
            <a:spLocks noGrp="1"/>
          </p:cNvSpPr>
          <p:nvPr>
            <p:ph type="ftr" sz="quarter" idx="11"/>
          </p:nvPr>
        </p:nvSpPr>
        <p:spPr/>
        <p:txBody>
          <a:bodyPr/>
          <a:lstStyle/>
          <a:p>
            <a:endParaRPr lang="it-IT" dirty="0"/>
          </a:p>
        </p:txBody>
      </p:sp>
      <p:sp>
        <p:nvSpPr>
          <p:cNvPr id="4" name="Slide Number Placeholder 3">
            <a:extLst>
              <a:ext uri="{FF2B5EF4-FFF2-40B4-BE49-F238E27FC236}">
                <a16:creationId xmlns:a16="http://schemas.microsoft.com/office/drawing/2014/main" id="{ED6D1285-3081-4747-B625-15328866251A}"/>
              </a:ext>
            </a:extLst>
          </p:cNvPr>
          <p:cNvSpPr>
            <a:spLocks noGrp="1"/>
          </p:cNvSpPr>
          <p:nvPr>
            <p:ph type="sldNum" sz="quarter" idx="12"/>
          </p:nvPr>
        </p:nvSpPr>
        <p:spPr/>
        <p:txBody>
          <a:bodyPr/>
          <a:lstStyle/>
          <a:p>
            <a:fld id="{D3D4888B-C296-4E4A-9546-D62A0F7C821F}" type="slidenum">
              <a:rPr lang="it-IT" smtClean="0"/>
              <a:t>‹N°›</a:t>
            </a:fld>
            <a:endParaRPr lang="it-IT" dirty="0"/>
          </a:p>
        </p:txBody>
      </p:sp>
      <p:pic>
        <p:nvPicPr>
          <p:cNvPr id="6" name="Picture 5" descr="A picture containing drawing, flower&#10;&#10;Description automatically generated">
            <a:extLst>
              <a:ext uri="{FF2B5EF4-FFF2-40B4-BE49-F238E27FC236}">
                <a16:creationId xmlns:a16="http://schemas.microsoft.com/office/drawing/2014/main" id="{2A560A7A-0925-4AB4-B538-487C69CB8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1461" y="17756"/>
            <a:ext cx="4025176" cy="1565346"/>
          </a:xfrm>
          <a:prstGeom prst="rect">
            <a:avLst/>
          </a:prstGeom>
        </p:spPr>
      </p:pic>
      <p:pic>
        <p:nvPicPr>
          <p:cNvPr id="7" name="Picture 2" descr="Home | Bio-Based Industries - Public-Private Partnership">
            <a:extLst>
              <a:ext uri="{FF2B5EF4-FFF2-40B4-BE49-F238E27FC236}">
                <a16:creationId xmlns:a16="http://schemas.microsoft.com/office/drawing/2014/main" id="{6EC286D9-6250-491F-88BF-9C09059048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6044" y="4846003"/>
            <a:ext cx="1550610" cy="1430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gal Notice | Barbara Project">
            <a:extLst>
              <a:ext uri="{FF2B5EF4-FFF2-40B4-BE49-F238E27FC236}">
                <a16:creationId xmlns:a16="http://schemas.microsoft.com/office/drawing/2014/main" id="{1536B6AF-044B-43E6-A51E-5F6BCDC3771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3524" y="6144896"/>
            <a:ext cx="2317825" cy="6953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rtrac - FUTURE-RADAR">
            <a:extLst>
              <a:ext uri="{FF2B5EF4-FFF2-40B4-BE49-F238E27FC236}">
                <a16:creationId xmlns:a16="http://schemas.microsoft.com/office/drawing/2014/main" id="{A9E7574F-2F55-40A2-9C1A-D67B4A7DC1B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253279" y="6369363"/>
            <a:ext cx="1900121" cy="48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0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1FD8A-5F84-E544-B4D8-6DE2785AA7D4}"/>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81576A08-C1C2-E74F-A9AB-4157B51F220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A79C4BD-8FF6-D440-88B9-734A54BD8C9C}"/>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5" name="Espace réservé du pied de page 4">
            <a:extLst>
              <a:ext uri="{FF2B5EF4-FFF2-40B4-BE49-F238E27FC236}">
                <a16:creationId xmlns:a16="http://schemas.microsoft.com/office/drawing/2014/main" id="{B15C36D1-7B57-5E42-925A-3F69BCE6F90D}"/>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43894968-2881-6C4E-BA73-B30CE48A7584}"/>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1090233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8C3F-CDBC-4D7C-A75D-385147A82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959B105-3CC9-4E1B-847F-8E3DF02A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27D08DBE-4F5D-481B-9B57-D22B5175B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33512-0050-43A9-A335-17BEB88739C7}"/>
              </a:ext>
            </a:extLst>
          </p:cNvPr>
          <p:cNvSpPr>
            <a:spLocks noGrp="1"/>
          </p:cNvSpPr>
          <p:nvPr>
            <p:ph type="dt" sz="half" idx="10"/>
          </p:nvPr>
        </p:nvSpPr>
        <p:spPr/>
        <p:txBody>
          <a:bodyPr/>
          <a:lstStyle/>
          <a:p>
            <a:fld id="{A7EC7253-4030-4CAB-945C-E356B669D38E}" type="datetime1">
              <a:rPr lang="it-IT" smtClean="0"/>
              <a:t>05/12/22</a:t>
            </a:fld>
            <a:endParaRPr lang="it-IT" dirty="0"/>
          </a:p>
        </p:txBody>
      </p:sp>
      <p:sp>
        <p:nvSpPr>
          <p:cNvPr id="6" name="Footer Placeholder 5">
            <a:extLst>
              <a:ext uri="{FF2B5EF4-FFF2-40B4-BE49-F238E27FC236}">
                <a16:creationId xmlns:a16="http://schemas.microsoft.com/office/drawing/2014/main" id="{984DCD03-8087-41E7-B913-E2B70737B29A}"/>
              </a:ext>
            </a:extLst>
          </p:cNvPr>
          <p:cNvSpPr>
            <a:spLocks noGrp="1"/>
          </p:cNvSpPr>
          <p:nvPr>
            <p:ph type="ftr" sz="quarter" idx="11"/>
          </p:nvPr>
        </p:nvSpPr>
        <p:spPr/>
        <p:txBody>
          <a:bodyPr/>
          <a:lstStyle/>
          <a:p>
            <a:endParaRPr lang="it-IT" dirty="0"/>
          </a:p>
        </p:txBody>
      </p:sp>
      <p:sp>
        <p:nvSpPr>
          <p:cNvPr id="7" name="Slide Number Placeholder 6">
            <a:extLst>
              <a:ext uri="{FF2B5EF4-FFF2-40B4-BE49-F238E27FC236}">
                <a16:creationId xmlns:a16="http://schemas.microsoft.com/office/drawing/2014/main" id="{8B3D0D21-8B43-47CC-AE30-63738A4F3AD8}"/>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217332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A145-DEDE-4FC7-9CD9-0139BF32CCFC}"/>
              </a:ext>
            </a:extLst>
          </p:cNvPr>
          <p:cNvSpPr>
            <a:spLocks noGrp="1"/>
          </p:cNvSpPr>
          <p:nvPr>
            <p:ph type="title"/>
          </p:nvPr>
        </p:nvSpPr>
        <p:spPr>
          <a:xfrm>
            <a:off x="5979959" y="457200"/>
            <a:ext cx="3932237" cy="1600200"/>
          </a:xfrm>
        </p:spPr>
        <p:txBody>
          <a:bodyPr anchor="b"/>
          <a:lstStyle>
            <a:lvl1pPr>
              <a:defRPr sz="3200"/>
            </a:lvl1pPr>
          </a:lstStyle>
          <a:p>
            <a:r>
              <a:rPr lang="en-US"/>
              <a:t>Click to edit Master title style</a:t>
            </a:r>
            <a:endParaRPr lang="it-IT"/>
          </a:p>
        </p:txBody>
      </p:sp>
      <p:sp>
        <p:nvSpPr>
          <p:cNvPr id="4" name="Text Placeholder 3">
            <a:extLst>
              <a:ext uri="{FF2B5EF4-FFF2-40B4-BE49-F238E27FC236}">
                <a16:creationId xmlns:a16="http://schemas.microsoft.com/office/drawing/2014/main" id="{9089E036-C774-4DC8-9E1C-11008048818D}"/>
              </a:ext>
            </a:extLst>
          </p:cNvPr>
          <p:cNvSpPr>
            <a:spLocks noGrp="1"/>
          </p:cNvSpPr>
          <p:nvPr>
            <p:ph type="body" sz="half" idx="2"/>
          </p:nvPr>
        </p:nvSpPr>
        <p:spPr>
          <a:xfrm>
            <a:off x="5979958" y="209069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5EF6D-1512-42D7-8F78-F4E18197F0FC}"/>
              </a:ext>
            </a:extLst>
          </p:cNvPr>
          <p:cNvSpPr>
            <a:spLocks noGrp="1"/>
          </p:cNvSpPr>
          <p:nvPr>
            <p:ph type="dt" sz="half" idx="10"/>
          </p:nvPr>
        </p:nvSpPr>
        <p:spPr/>
        <p:txBody>
          <a:bodyPr/>
          <a:lstStyle/>
          <a:p>
            <a:fld id="{0785A2BA-2C4B-4192-9630-42E5DB267CC7}" type="datetime1">
              <a:rPr lang="it-IT" smtClean="0"/>
              <a:t>05/12/22</a:t>
            </a:fld>
            <a:endParaRPr lang="it-IT" dirty="0"/>
          </a:p>
        </p:txBody>
      </p:sp>
      <p:sp>
        <p:nvSpPr>
          <p:cNvPr id="6" name="Footer Placeholder 5">
            <a:extLst>
              <a:ext uri="{FF2B5EF4-FFF2-40B4-BE49-F238E27FC236}">
                <a16:creationId xmlns:a16="http://schemas.microsoft.com/office/drawing/2014/main" id="{F70791A1-3D6D-4943-85F7-AFE86476E9A0}"/>
              </a:ext>
            </a:extLst>
          </p:cNvPr>
          <p:cNvSpPr>
            <a:spLocks noGrp="1"/>
          </p:cNvSpPr>
          <p:nvPr>
            <p:ph type="ftr" sz="quarter" idx="11"/>
          </p:nvPr>
        </p:nvSpPr>
        <p:spPr/>
        <p:txBody>
          <a:bodyPr/>
          <a:lstStyle/>
          <a:p>
            <a:endParaRPr lang="it-IT" dirty="0"/>
          </a:p>
        </p:txBody>
      </p:sp>
      <p:sp>
        <p:nvSpPr>
          <p:cNvPr id="7" name="Slide Number Placeholder 6">
            <a:extLst>
              <a:ext uri="{FF2B5EF4-FFF2-40B4-BE49-F238E27FC236}">
                <a16:creationId xmlns:a16="http://schemas.microsoft.com/office/drawing/2014/main" id="{95730AFA-259A-4DC3-872D-86F6DCC75E9E}"/>
              </a:ext>
            </a:extLst>
          </p:cNvPr>
          <p:cNvSpPr>
            <a:spLocks noGrp="1"/>
          </p:cNvSpPr>
          <p:nvPr>
            <p:ph type="sldNum" sz="quarter" idx="12"/>
          </p:nvPr>
        </p:nvSpPr>
        <p:spPr/>
        <p:txBody>
          <a:bodyPr/>
          <a:lstStyle/>
          <a:p>
            <a:fld id="{D3D4888B-C296-4E4A-9546-D62A0F7C821F}" type="slidenum">
              <a:rPr lang="it-IT" smtClean="0"/>
              <a:t>‹N°›</a:t>
            </a:fld>
            <a:endParaRPr lang="it-IT" dirty="0"/>
          </a:p>
        </p:txBody>
      </p:sp>
      <p:pic>
        <p:nvPicPr>
          <p:cNvPr id="9" name="Picture 8">
            <a:extLst>
              <a:ext uri="{FF2B5EF4-FFF2-40B4-BE49-F238E27FC236}">
                <a16:creationId xmlns:a16="http://schemas.microsoft.com/office/drawing/2014/main" id="{7797C06D-8459-4CD8-82EA-2EA07DAF08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225" y="2772998"/>
            <a:ext cx="4549382" cy="1769204"/>
          </a:xfrm>
          <a:prstGeom prst="rect">
            <a:avLst/>
          </a:prstGeom>
        </p:spPr>
      </p:pic>
    </p:spTree>
    <p:extLst>
      <p:ext uri="{BB962C8B-B14F-4D97-AF65-F5344CB8AC3E}">
        <p14:creationId xmlns:p14="http://schemas.microsoft.com/office/powerpoint/2010/main" val="191555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A668-4DB3-493D-8C1A-14BFB4587AC2}"/>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89E8DEF8-E6A2-4ADB-BF14-74AB12F88F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D2EC934-404F-437C-9434-A4F579DFB240}"/>
              </a:ext>
            </a:extLst>
          </p:cNvPr>
          <p:cNvSpPr>
            <a:spLocks noGrp="1"/>
          </p:cNvSpPr>
          <p:nvPr>
            <p:ph type="dt" sz="half" idx="10"/>
          </p:nvPr>
        </p:nvSpPr>
        <p:spPr/>
        <p:txBody>
          <a:bodyPr/>
          <a:lstStyle/>
          <a:p>
            <a:fld id="{CD8CF064-9F3A-46A1-8A7F-4451583EEAE8}" type="datetime1">
              <a:rPr lang="it-IT" smtClean="0"/>
              <a:t>05/12/22</a:t>
            </a:fld>
            <a:endParaRPr lang="it-IT" dirty="0"/>
          </a:p>
        </p:txBody>
      </p:sp>
      <p:sp>
        <p:nvSpPr>
          <p:cNvPr id="5" name="Footer Placeholder 4">
            <a:extLst>
              <a:ext uri="{FF2B5EF4-FFF2-40B4-BE49-F238E27FC236}">
                <a16:creationId xmlns:a16="http://schemas.microsoft.com/office/drawing/2014/main" id="{CE93542D-0AE1-446B-AAAA-A2A7319D31BB}"/>
              </a:ext>
            </a:extLst>
          </p:cNvPr>
          <p:cNvSpPr>
            <a:spLocks noGrp="1"/>
          </p:cNvSpPr>
          <p:nvPr>
            <p:ph type="ftr" sz="quarter" idx="11"/>
          </p:nvPr>
        </p:nvSpPr>
        <p:spPr/>
        <p:txBody>
          <a:bodyPr/>
          <a:lstStyle/>
          <a:p>
            <a:endParaRPr lang="it-IT" dirty="0"/>
          </a:p>
        </p:txBody>
      </p:sp>
      <p:sp>
        <p:nvSpPr>
          <p:cNvPr id="6" name="Slide Number Placeholder 5">
            <a:extLst>
              <a:ext uri="{FF2B5EF4-FFF2-40B4-BE49-F238E27FC236}">
                <a16:creationId xmlns:a16="http://schemas.microsoft.com/office/drawing/2014/main" id="{8289B0BB-690E-4F55-A8CD-29D29AEE978F}"/>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63428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A5C6B-9EFE-4CF9-9ED2-6B98908E7F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F2628D6-8765-4E76-94A2-E140EB4AB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B3FAAF1-0FA1-4AF9-B33A-8A2FA1AA2A23}"/>
              </a:ext>
            </a:extLst>
          </p:cNvPr>
          <p:cNvSpPr>
            <a:spLocks noGrp="1"/>
          </p:cNvSpPr>
          <p:nvPr>
            <p:ph type="dt" sz="half" idx="10"/>
          </p:nvPr>
        </p:nvSpPr>
        <p:spPr/>
        <p:txBody>
          <a:bodyPr/>
          <a:lstStyle/>
          <a:p>
            <a:fld id="{29B44201-8363-4C31-A24B-187D230A5F8B}" type="datetime1">
              <a:rPr lang="it-IT" smtClean="0"/>
              <a:t>05/12/22</a:t>
            </a:fld>
            <a:endParaRPr lang="it-IT" dirty="0"/>
          </a:p>
        </p:txBody>
      </p:sp>
      <p:sp>
        <p:nvSpPr>
          <p:cNvPr id="5" name="Footer Placeholder 4">
            <a:extLst>
              <a:ext uri="{FF2B5EF4-FFF2-40B4-BE49-F238E27FC236}">
                <a16:creationId xmlns:a16="http://schemas.microsoft.com/office/drawing/2014/main" id="{D45A30DA-2A4C-45EE-99BD-64B2D92CF4A0}"/>
              </a:ext>
            </a:extLst>
          </p:cNvPr>
          <p:cNvSpPr>
            <a:spLocks noGrp="1"/>
          </p:cNvSpPr>
          <p:nvPr>
            <p:ph type="ftr" sz="quarter" idx="11"/>
          </p:nvPr>
        </p:nvSpPr>
        <p:spPr/>
        <p:txBody>
          <a:bodyPr/>
          <a:lstStyle/>
          <a:p>
            <a:endParaRPr lang="it-IT" dirty="0"/>
          </a:p>
        </p:txBody>
      </p:sp>
      <p:sp>
        <p:nvSpPr>
          <p:cNvPr id="6" name="Slide Number Placeholder 5">
            <a:extLst>
              <a:ext uri="{FF2B5EF4-FFF2-40B4-BE49-F238E27FC236}">
                <a16:creationId xmlns:a16="http://schemas.microsoft.com/office/drawing/2014/main" id="{6F278A45-F0F9-47F6-8914-9E899FA6465C}"/>
              </a:ext>
            </a:extLst>
          </p:cNvPr>
          <p:cNvSpPr>
            <a:spLocks noGrp="1"/>
          </p:cNvSpPr>
          <p:nvPr>
            <p:ph type="sldNum" sz="quarter" idx="12"/>
          </p:nvPr>
        </p:nvSpPr>
        <p:spPr/>
        <p:txBody>
          <a:bodyPr/>
          <a:lstStyle/>
          <a:p>
            <a:fld id="{D3D4888B-C296-4E4A-9546-D62A0F7C821F}" type="slidenum">
              <a:rPr lang="it-IT" smtClean="0"/>
              <a:t>‹N°›</a:t>
            </a:fld>
            <a:endParaRPr lang="it-IT" dirty="0"/>
          </a:p>
        </p:txBody>
      </p:sp>
    </p:spTree>
    <p:extLst>
      <p:ext uri="{BB962C8B-B14F-4D97-AF65-F5344CB8AC3E}">
        <p14:creationId xmlns:p14="http://schemas.microsoft.com/office/powerpoint/2010/main" val="116616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92A72-F4DF-0345-AF92-3921007E6E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34DAC618-90BE-E84C-9A37-1A6B79353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0DEEE97-2E3C-C045-A190-714D14A5F285}"/>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5" name="Espace réservé du pied de page 4">
            <a:extLst>
              <a:ext uri="{FF2B5EF4-FFF2-40B4-BE49-F238E27FC236}">
                <a16:creationId xmlns:a16="http://schemas.microsoft.com/office/drawing/2014/main" id="{25FEB11A-82BE-1E40-8F74-3887E5E2136C}"/>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6A112EE5-BE09-A645-BD00-C642DB48F478}"/>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314153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DBE131-5788-9A4B-8515-71E4A0844E5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1779B7B-2131-D449-B770-D5855B00E4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DCA1E49E-33CB-F145-A455-1D82DF67B58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7BE8A481-5F65-F843-9BB7-1514B43D1C03}"/>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6" name="Espace réservé du pied de page 5">
            <a:extLst>
              <a:ext uri="{FF2B5EF4-FFF2-40B4-BE49-F238E27FC236}">
                <a16:creationId xmlns:a16="http://schemas.microsoft.com/office/drawing/2014/main" id="{672E9C0F-59B8-794D-8F3A-ED1F0AC722FC}"/>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5F0E0FDA-E8E5-0D4D-95D5-806F5995687C}"/>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9400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70E15-B78D-9E44-BA2A-8B9A274FE807}"/>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3F88D7F-F199-2E42-B6C2-852BE39FC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5E4644-4EB7-3F4F-BC95-381B0F06793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5D82DA1C-8B10-4B4A-BF3D-4EE5101C0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A910AB-3173-DC48-82AC-ECB350AFADC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DAF1806A-0F44-0D40-A319-38CAC768ED3A}"/>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8" name="Espace réservé du pied de page 7">
            <a:extLst>
              <a:ext uri="{FF2B5EF4-FFF2-40B4-BE49-F238E27FC236}">
                <a16:creationId xmlns:a16="http://schemas.microsoft.com/office/drawing/2014/main" id="{2C799414-E94C-EC41-B671-4971F1FD1953}"/>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67F8AEE0-8084-7941-972E-0FE886C8C25D}"/>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417406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5D8AF-2339-2F45-B2DA-4056B1AB770D}"/>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188C06F-3D8D-1D48-B569-2C8EDA48545A}"/>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4" name="Espace réservé du pied de page 3">
            <a:extLst>
              <a:ext uri="{FF2B5EF4-FFF2-40B4-BE49-F238E27FC236}">
                <a16:creationId xmlns:a16="http://schemas.microsoft.com/office/drawing/2014/main" id="{DDE2F4BC-13EF-F747-A632-30C0F4755997}"/>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584778A3-020F-804F-8613-37D288355801}"/>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16624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6BE0C2-6BF1-AA40-897F-454EE8327590}"/>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3" name="Espace réservé du pied de page 2">
            <a:extLst>
              <a:ext uri="{FF2B5EF4-FFF2-40B4-BE49-F238E27FC236}">
                <a16:creationId xmlns:a16="http://schemas.microsoft.com/office/drawing/2014/main" id="{3C781C0F-3B59-5545-8B99-D669EC39BE4B}"/>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B398C2D-0CCC-3E46-9840-7E477A04FB45}"/>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75499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49F14-992B-2B40-8714-90263A1E46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5012E34E-055D-ED4F-BBCA-042222395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5044F3FD-49E6-C643-A2E7-A29B8564D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68E6C83-CA6D-9F47-8B1E-247DE83E2DCC}"/>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6" name="Espace réservé du pied de page 5">
            <a:extLst>
              <a:ext uri="{FF2B5EF4-FFF2-40B4-BE49-F238E27FC236}">
                <a16:creationId xmlns:a16="http://schemas.microsoft.com/office/drawing/2014/main" id="{F2A460A6-C1E6-E943-A006-64E6709E0329}"/>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438C5F9-83BA-3041-93CF-86EAF13C2A0D}"/>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240798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98307-6428-EF46-BF12-C932C2F174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AC50817A-82C7-574A-9435-1A2F48FE3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a:extLst>
              <a:ext uri="{FF2B5EF4-FFF2-40B4-BE49-F238E27FC236}">
                <a16:creationId xmlns:a16="http://schemas.microsoft.com/office/drawing/2014/main" id="{1B1388CF-959F-6B4F-985D-9388BA108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A987ED-AC02-5D4E-A153-9CED586D3606}"/>
              </a:ext>
            </a:extLst>
          </p:cNvPr>
          <p:cNvSpPr>
            <a:spLocks noGrp="1"/>
          </p:cNvSpPr>
          <p:nvPr>
            <p:ph type="dt" sz="half" idx="10"/>
          </p:nvPr>
        </p:nvSpPr>
        <p:spPr/>
        <p:txBody>
          <a:bodyPr/>
          <a:lstStyle/>
          <a:p>
            <a:fld id="{16AAC95E-F065-5746-BF08-ED89D3FEE5AF}" type="datetimeFigureOut">
              <a:rPr lang="en-US" smtClean="0"/>
              <a:t>12/5/22</a:t>
            </a:fld>
            <a:endParaRPr lang="en-US" dirty="0"/>
          </a:p>
        </p:txBody>
      </p:sp>
      <p:sp>
        <p:nvSpPr>
          <p:cNvPr id="6" name="Espace réservé du pied de page 5">
            <a:extLst>
              <a:ext uri="{FF2B5EF4-FFF2-40B4-BE49-F238E27FC236}">
                <a16:creationId xmlns:a16="http://schemas.microsoft.com/office/drawing/2014/main" id="{F69D7B32-A82F-D848-8C7A-CA730F664246}"/>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B109785B-AA9D-7043-8C5B-1F13C37C6AFE}"/>
              </a:ext>
            </a:extLst>
          </p:cNvPr>
          <p:cNvSpPr>
            <a:spLocks noGrp="1"/>
          </p:cNvSpPr>
          <p:nvPr>
            <p:ph type="sldNum" sz="quarter" idx="12"/>
          </p:nvPr>
        </p:nvSpPr>
        <p:spPr/>
        <p:txBody>
          <a:bodyPr/>
          <a:lstStyle/>
          <a:p>
            <a:fld id="{53EF48B2-E75F-E542-BE7F-2D3EB5FD91C4}" type="slidenum">
              <a:rPr lang="en-US" smtClean="0"/>
              <a:t>‹N°›</a:t>
            </a:fld>
            <a:endParaRPr lang="en-US" dirty="0"/>
          </a:p>
        </p:txBody>
      </p:sp>
    </p:spTree>
    <p:extLst>
      <p:ext uri="{BB962C8B-B14F-4D97-AF65-F5344CB8AC3E}">
        <p14:creationId xmlns:p14="http://schemas.microsoft.com/office/powerpoint/2010/main" val="32341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B5A002-213C-1E43-B6EA-9653941EA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8972543A-E662-4E4B-A5FA-3B37AA5DB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7A47F33F-38BC-FE4E-B2D8-C6BDB5EF6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AC95E-F065-5746-BF08-ED89D3FEE5AF}" type="datetimeFigureOut">
              <a:rPr lang="en-US" smtClean="0"/>
              <a:t>12/5/22</a:t>
            </a:fld>
            <a:endParaRPr lang="en-US" dirty="0"/>
          </a:p>
        </p:txBody>
      </p:sp>
      <p:sp>
        <p:nvSpPr>
          <p:cNvPr id="5" name="Espace réservé du pied de page 4">
            <a:extLst>
              <a:ext uri="{FF2B5EF4-FFF2-40B4-BE49-F238E27FC236}">
                <a16:creationId xmlns:a16="http://schemas.microsoft.com/office/drawing/2014/main" id="{FFC1AF8F-E94B-DE42-AF51-A8238C9B3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4B3D53EE-99E5-D04D-A91B-5E48E3DCC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F48B2-E75F-E542-BE7F-2D3EB5FD91C4}" type="slidenum">
              <a:rPr lang="en-US" smtClean="0"/>
              <a:t>‹N°›</a:t>
            </a:fld>
            <a:endParaRPr lang="en-US" dirty="0"/>
          </a:p>
        </p:txBody>
      </p:sp>
    </p:spTree>
    <p:extLst>
      <p:ext uri="{BB962C8B-B14F-4D97-AF65-F5344CB8AC3E}">
        <p14:creationId xmlns:p14="http://schemas.microsoft.com/office/powerpoint/2010/main" val="92639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9A304-EF53-4B4C-8B92-2C9FF9449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2788C8BC-CE3C-41F3-955D-E8B0F896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568F4CB-DC30-4CF1-A5E3-44C09119D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A2F7-E8D1-4AA5-8D36-14E1DF5FAB47}" type="datetime1">
              <a:rPr lang="it-IT" smtClean="0"/>
              <a:t>05/12/22</a:t>
            </a:fld>
            <a:endParaRPr lang="it-IT" dirty="0"/>
          </a:p>
        </p:txBody>
      </p:sp>
      <p:sp>
        <p:nvSpPr>
          <p:cNvPr id="5" name="Footer Placeholder 4">
            <a:extLst>
              <a:ext uri="{FF2B5EF4-FFF2-40B4-BE49-F238E27FC236}">
                <a16:creationId xmlns:a16="http://schemas.microsoft.com/office/drawing/2014/main" id="{E95525D7-182F-4BCC-BDC6-AF26B85C7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a:extLst>
              <a:ext uri="{FF2B5EF4-FFF2-40B4-BE49-F238E27FC236}">
                <a16:creationId xmlns:a16="http://schemas.microsoft.com/office/drawing/2014/main" id="{55E950BB-9C6E-42A6-BD78-EB9A3846B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4888B-C296-4E4A-9546-D62A0F7C821F}" type="slidenum">
              <a:rPr lang="it-IT" smtClean="0"/>
              <a:t>‹N°›</a:t>
            </a:fld>
            <a:endParaRPr lang="it-IT" dirty="0"/>
          </a:p>
        </p:txBody>
      </p:sp>
    </p:spTree>
    <p:extLst>
      <p:ext uri="{BB962C8B-B14F-4D97-AF65-F5344CB8AC3E}">
        <p14:creationId xmlns:p14="http://schemas.microsoft.com/office/powerpoint/2010/main" val="1093131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2.tif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154B2C-26FE-4403-A839-F835920AB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6">
            <a:extLst>
              <a:ext uri="{FF2B5EF4-FFF2-40B4-BE49-F238E27FC236}">
                <a16:creationId xmlns:a16="http://schemas.microsoft.com/office/drawing/2014/main" id="{C1B28C3C-5C1C-43E4-8C63-CFD62D902C71}"/>
              </a:ext>
            </a:extLst>
          </p:cNvPr>
          <p:cNvSpPr txBox="1"/>
          <p:nvPr/>
        </p:nvSpPr>
        <p:spPr>
          <a:xfrm>
            <a:off x="6921723" y="2786014"/>
            <a:ext cx="5090174" cy="1384995"/>
          </a:xfrm>
          <a:prstGeom prst="rect">
            <a:avLst/>
          </a:prstGeom>
          <a:noFill/>
        </p:spPr>
        <p:txBody>
          <a:bodyPr wrap="square" rtlCol="0">
            <a:spAutoFit/>
          </a:bodyPr>
          <a:lstStyle/>
          <a:p>
            <a:pPr algn="ctr"/>
            <a:r>
              <a:rPr lang="en-US" sz="2800" b="1" dirty="0"/>
              <a:t>BioBESTicide, </a:t>
            </a:r>
            <a:r>
              <a:rPr lang="en-US" sz="2800" dirty="0"/>
              <a:t>the eco-friendly and sustainable solution for vineyards diseases</a:t>
            </a:r>
            <a:endParaRPr lang="it-IT" sz="2800" dirty="0">
              <a:solidFill>
                <a:srgbClr val="BD0B64"/>
              </a:solidFill>
            </a:endParaRPr>
          </a:p>
        </p:txBody>
      </p:sp>
      <p:sp>
        <p:nvSpPr>
          <p:cNvPr id="9" name="TextBox 7">
            <a:extLst>
              <a:ext uri="{FF2B5EF4-FFF2-40B4-BE49-F238E27FC236}">
                <a16:creationId xmlns:a16="http://schemas.microsoft.com/office/drawing/2014/main" id="{4FA66B9F-6698-47F9-8617-616DAE8DCBA0}"/>
              </a:ext>
            </a:extLst>
          </p:cNvPr>
          <p:cNvSpPr txBox="1"/>
          <p:nvPr/>
        </p:nvSpPr>
        <p:spPr>
          <a:xfrm>
            <a:off x="6811656" y="4823425"/>
            <a:ext cx="5090174" cy="830997"/>
          </a:xfrm>
          <a:prstGeom prst="rect">
            <a:avLst/>
          </a:prstGeom>
          <a:noFill/>
        </p:spPr>
        <p:txBody>
          <a:bodyPr wrap="square" rtlCol="0">
            <a:spAutoFit/>
          </a:bodyPr>
          <a:lstStyle/>
          <a:p>
            <a:pPr algn="ctr"/>
            <a:r>
              <a:rPr lang="en-US" sz="2400" dirty="0"/>
              <a:t>1</a:t>
            </a:r>
            <a:r>
              <a:rPr lang="en-US" sz="2400" baseline="30000" dirty="0"/>
              <a:t>st</a:t>
            </a:r>
            <a:r>
              <a:rPr lang="en-US" sz="2400" dirty="0"/>
              <a:t> BioBESTicide webinar</a:t>
            </a:r>
          </a:p>
          <a:p>
            <a:pPr algn="ctr"/>
            <a:r>
              <a:rPr lang="en-US" sz="2400" b="1" dirty="0"/>
              <a:t>December 2022</a:t>
            </a:r>
            <a:endParaRPr lang="it-IT" sz="2400" b="1" dirty="0"/>
          </a:p>
        </p:txBody>
      </p:sp>
      <p:pic>
        <p:nvPicPr>
          <p:cNvPr id="8" name="Picture 2" descr="Biotechnologie Microbienne | Greencell | France">
            <a:extLst>
              <a:ext uri="{FF2B5EF4-FFF2-40B4-BE49-F238E27FC236}">
                <a16:creationId xmlns:a16="http://schemas.microsoft.com/office/drawing/2014/main" id="{C5DEB3EB-AA6F-7641-A941-AF82C34B0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895" y="495195"/>
            <a:ext cx="3309905" cy="163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6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Graphique 15">
            <a:extLst>
              <a:ext uri="{FF2B5EF4-FFF2-40B4-BE49-F238E27FC236}">
                <a16:creationId xmlns:a16="http://schemas.microsoft.com/office/drawing/2014/main" id="{917A8C7E-98F4-43BA-B1C0-27C5F3D773F1}"/>
              </a:ext>
            </a:extLst>
          </p:cNvPr>
          <p:cNvGraphicFramePr>
            <a:graphicFrameLocks/>
          </p:cNvGraphicFramePr>
          <p:nvPr>
            <p:extLst>
              <p:ext uri="{D42A27DB-BD31-4B8C-83A1-F6EECF244321}">
                <p14:modId xmlns:p14="http://schemas.microsoft.com/office/powerpoint/2010/main" val="3018313857"/>
              </p:ext>
            </p:extLst>
          </p:nvPr>
        </p:nvGraphicFramePr>
        <p:xfrm>
          <a:off x="389468" y="1265537"/>
          <a:ext cx="11366848" cy="4047110"/>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46A33E5F-D6E6-D643-8CD5-ED8DF5C37375}"/>
              </a:ext>
            </a:extLst>
          </p:cNvPr>
          <p:cNvSpPr txBox="1"/>
          <p:nvPr/>
        </p:nvSpPr>
        <p:spPr>
          <a:xfrm>
            <a:off x="2624578" y="5526751"/>
            <a:ext cx="7113782" cy="707886"/>
          </a:xfrm>
          <a:prstGeom prst="rect">
            <a:avLst/>
          </a:prstGeom>
          <a:noFill/>
        </p:spPr>
        <p:txBody>
          <a:bodyPr wrap="square" rtlCol="0">
            <a:spAutoFit/>
          </a:bodyPr>
          <a:lstStyle/>
          <a:p>
            <a:pPr algn="ctr"/>
            <a:r>
              <a:rPr lang="en-US" sz="2000" b="1" dirty="0"/>
              <a:t>Stem necrosis reduction up to 78 % in</a:t>
            </a:r>
            <a:r>
              <a:rPr lang="en-US" sz="2000" b="1" i="1" dirty="0"/>
              <a:t> Vitis vinifera </a:t>
            </a:r>
            <a:r>
              <a:rPr lang="en-US" sz="2000" b="1" dirty="0"/>
              <a:t>stems after 3 months post infection with </a:t>
            </a:r>
            <a:r>
              <a:rPr lang="en-US" sz="2000" b="1" i="1" dirty="0" err="1"/>
              <a:t>Phaeomoniella</a:t>
            </a:r>
            <a:r>
              <a:rPr lang="en-US" sz="2000" b="1" i="1" dirty="0"/>
              <a:t> </a:t>
            </a:r>
            <a:r>
              <a:rPr lang="en-US" sz="2000" b="1" i="1" dirty="0" err="1"/>
              <a:t>chlamydospora</a:t>
            </a:r>
            <a:endParaRPr lang="en-US" sz="2000" b="1" i="1" dirty="0"/>
          </a:p>
        </p:txBody>
      </p:sp>
      <p:sp>
        <p:nvSpPr>
          <p:cNvPr id="22" name="Rectangle 21">
            <a:extLst>
              <a:ext uri="{FF2B5EF4-FFF2-40B4-BE49-F238E27FC236}">
                <a16:creationId xmlns:a16="http://schemas.microsoft.com/office/drawing/2014/main" id="{9029F07E-5086-5D4F-98F2-E5171E544A84}"/>
              </a:ext>
            </a:extLst>
          </p:cNvPr>
          <p:cNvSpPr/>
          <p:nvPr/>
        </p:nvSpPr>
        <p:spPr>
          <a:xfrm>
            <a:off x="5388435" y="6448742"/>
            <a:ext cx="1830694"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rPr>
              <a:t>Lopez </a:t>
            </a:r>
            <a:r>
              <a:rPr lang="en-GB" i="1" dirty="0">
                <a:latin typeface="Calibri" panose="020F0502020204030204" pitchFamily="34" charset="0"/>
                <a:ea typeface="Times New Roman" panose="02020603050405020304" pitchFamily="18" charset="0"/>
              </a:rPr>
              <a:t>et al</a:t>
            </a:r>
            <a:r>
              <a:rPr lang="en-GB" dirty="0">
                <a:latin typeface="Calibri" panose="020F0502020204030204" pitchFamily="34" charset="0"/>
                <a:ea typeface="Times New Roman" panose="02020603050405020304" pitchFamily="18" charset="0"/>
              </a:rPr>
              <a:t>., 2022</a:t>
            </a:r>
            <a:endParaRPr lang="en-US" dirty="0"/>
          </a:p>
        </p:txBody>
      </p:sp>
      <p:sp>
        <p:nvSpPr>
          <p:cNvPr id="8" name="Title 1">
            <a:extLst>
              <a:ext uri="{FF2B5EF4-FFF2-40B4-BE49-F238E27FC236}">
                <a16:creationId xmlns:a16="http://schemas.microsoft.com/office/drawing/2014/main" id="{CD7204F5-EBA1-1E07-6197-3B622FD4032D}"/>
              </a:ext>
            </a:extLst>
          </p:cNvPr>
          <p:cNvSpPr txBox="1">
            <a:spLocks/>
          </p:cNvSpPr>
          <p:nvPr/>
        </p:nvSpPr>
        <p:spPr>
          <a:xfrm>
            <a:off x="2419668" y="203763"/>
            <a:ext cx="7358408" cy="66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n w="0"/>
                <a:solidFill>
                  <a:srgbClr val="00B050"/>
                </a:solidFill>
                <a:effectLst>
                  <a:outerShdw blurRad="38100" dist="25400" dir="5400000" algn="ctr" rotWithShape="0">
                    <a:srgbClr val="6E747A">
                      <a:alpha val="43000"/>
                    </a:srgbClr>
                  </a:outerShdw>
                </a:effectLst>
              </a:rPr>
              <a:t>BioBESTicide results</a:t>
            </a:r>
          </a:p>
        </p:txBody>
      </p:sp>
    </p:spTree>
    <p:extLst>
      <p:ext uri="{BB962C8B-B14F-4D97-AF65-F5344CB8AC3E}">
        <p14:creationId xmlns:p14="http://schemas.microsoft.com/office/powerpoint/2010/main" val="156538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ioagresseurs du sol - Oomycetes (Pythium,Phytophthora, etc.)">
            <a:extLst>
              <a:ext uri="{FF2B5EF4-FFF2-40B4-BE49-F238E27FC236}">
                <a16:creationId xmlns:a16="http://schemas.microsoft.com/office/drawing/2014/main" id="{E291B1A8-1CEC-5373-440D-9922D755E46F}"/>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6908947" y="2472366"/>
            <a:ext cx="1183505" cy="852124"/>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fld id="{D3D4888B-C296-4E4A-9546-D62A0F7C821F}" type="slidenum">
              <a:rPr lang="en-US" smtClean="0"/>
              <a:t>11</a:t>
            </a:fld>
            <a:endParaRPr lang="en-US"/>
          </a:p>
        </p:txBody>
      </p:sp>
      <p:sp>
        <p:nvSpPr>
          <p:cNvPr id="11" name="Espace réservé du contenu 10">
            <a:extLst>
              <a:ext uri="{FF2B5EF4-FFF2-40B4-BE49-F238E27FC236}">
                <a16:creationId xmlns:a16="http://schemas.microsoft.com/office/drawing/2014/main" id="{6B852C3C-B38F-4649-9308-73F40E8426EB}"/>
              </a:ext>
            </a:extLst>
          </p:cNvPr>
          <p:cNvSpPr>
            <a:spLocks noGrp="1"/>
          </p:cNvSpPr>
          <p:nvPr>
            <p:ph idx="1"/>
          </p:nvPr>
        </p:nvSpPr>
        <p:spPr>
          <a:xfrm>
            <a:off x="838200" y="1371600"/>
            <a:ext cx="10515600" cy="4849813"/>
          </a:xfrm>
        </p:spPr>
        <p:txBody>
          <a:bodyPr>
            <a:normAutofit/>
          </a:bodyPr>
          <a:lstStyle/>
          <a:p>
            <a:r>
              <a:rPr lang="en-US" sz="2400" b="1" dirty="0"/>
              <a:t>5 treatment modalities</a:t>
            </a:r>
          </a:p>
          <a:p>
            <a:pPr lvl="1"/>
            <a:r>
              <a:rPr lang="en-US" sz="2000" dirty="0"/>
              <a:t>Solid </a:t>
            </a:r>
            <a:r>
              <a:rPr lang="en-US" sz="2000" dirty="0">
                <a:solidFill>
                  <a:srgbClr val="00B0F0"/>
                </a:solidFill>
              </a:rPr>
              <a:t>+ Po</a:t>
            </a:r>
          </a:p>
          <a:p>
            <a:pPr lvl="1"/>
            <a:r>
              <a:rPr lang="en-US" sz="2000" dirty="0"/>
              <a:t>Solid </a:t>
            </a:r>
            <a:r>
              <a:rPr lang="en-US" sz="2000" dirty="0">
                <a:solidFill>
                  <a:schemeClr val="accent2"/>
                </a:solidFill>
              </a:rPr>
              <a:t>- Po</a:t>
            </a:r>
          </a:p>
          <a:p>
            <a:pPr lvl="1"/>
            <a:r>
              <a:rPr lang="en-US" sz="2000" dirty="0"/>
              <a:t>Liquid + MTD </a:t>
            </a:r>
            <a:r>
              <a:rPr lang="en-US" sz="2000" dirty="0">
                <a:solidFill>
                  <a:srgbClr val="00B0F0"/>
                </a:solidFill>
              </a:rPr>
              <a:t>+ Po</a:t>
            </a:r>
          </a:p>
          <a:p>
            <a:pPr lvl="1"/>
            <a:r>
              <a:rPr lang="en-US" sz="2000" dirty="0"/>
              <a:t>Liquid + MTD </a:t>
            </a:r>
            <a:r>
              <a:rPr lang="en-US" sz="2000" dirty="0">
                <a:solidFill>
                  <a:schemeClr val="accent2"/>
                </a:solidFill>
              </a:rPr>
              <a:t>- Po</a:t>
            </a:r>
          </a:p>
          <a:p>
            <a:pPr lvl="1"/>
            <a:r>
              <a:rPr lang="en-US" sz="2000" dirty="0"/>
              <a:t>Non treated plants</a:t>
            </a:r>
          </a:p>
          <a:p>
            <a:r>
              <a:rPr lang="en-US" sz="2400" b="1" dirty="0"/>
              <a:t>2 inoculation modalities </a:t>
            </a:r>
          </a:p>
          <a:p>
            <a:pPr lvl="1"/>
            <a:r>
              <a:rPr lang="en-US" sz="2000" dirty="0"/>
              <a:t>Non drilled non inoculated (</a:t>
            </a:r>
            <a:r>
              <a:rPr lang="en-US" sz="2000" dirty="0" err="1"/>
              <a:t>NPni</a:t>
            </a:r>
            <a:r>
              <a:rPr lang="en-US" sz="2000" dirty="0"/>
              <a:t>)</a:t>
            </a:r>
          </a:p>
          <a:p>
            <a:pPr lvl="1"/>
            <a:r>
              <a:rPr lang="en-US" sz="2000" i="1" dirty="0" err="1"/>
              <a:t>Phaeomoniella</a:t>
            </a:r>
            <a:r>
              <a:rPr lang="en-US" sz="2000" i="1" dirty="0"/>
              <a:t> </a:t>
            </a:r>
            <a:r>
              <a:rPr lang="en-US" sz="2000" i="1" dirty="0" err="1"/>
              <a:t>chlamydospora</a:t>
            </a:r>
            <a:r>
              <a:rPr lang="en-US" sz="2000" i="1" dirty="0"/>
              <a:t> </a:t>
            </a:r>
            <a:r>
              <a:rPr lang="en-US" sz="2000" dirty="0"/>
              <a:t>(</a:t>
            </a:r>
            <a:r>
              <a:rPr lang="en-US" sz="2000" dirty="0" err="1"/>
              <a:t>Pch</a:t>
            </a:r>
            <a:r>
              <a:rPr lang="en-US" sz="2000" dirty="0"/>
              <a:t>)</a:t>
            </a:r>
          </a:p>
          <a:p>
            <a:r>
              <a:rPr lang="en-US" sz="2400" b="1" dirty="0"/>
              <a:t>5 harvest times</a:t>
            </a:r>
          </a:p>
          <a:p>
            <a:r>
              <a:rPr lang="en-US" sz="2400" b="1" dirty="0"/>
              <a:t>5 repetitions per modalities</a:t>
            </a:r>
            <a:endParaRPr lang="en-US" sz="2400" dirty="0"/>
          </a:p>
        </p:txBody>
      </p:sp>
      <p:sp>
        <p:nvSpPr>
          <p:cNvPr id="58" name="ZoneTexte 57">
            <a:extLst>
              <a:ext uri="{FF2B5EF4-FFF2-40B4-BE49-F238E27FC236}">
                <a16:creationId xmlns:a16="http://schemas.microsoft.com/office/drawing/2014/main" id="{6DC82CF0-C84B-7740-94E8-B699CFF20D2C}"/>
              </a:ext>
            </a:extLst>
          </p:cNvPr>
          <p:cNvSpPr txBox="1"/>
          <p:nvPr/>
        </p:nvSpPr>
        <p:spPr>
          <a:xfrm>
            <a:off x="8351570" y="5560789"/>
            <a:ext cx="1505860" cy="461665"/>
          </a:xfrm>
          <a:prstGeom prst="rect">
            <a:avLst/>
          </a:prstGeom>
          <a:noFill/>
          <a:ln>
            <a:solidFill>
              <a:srgbClr val="01ADEC"/>
            </a:solidFill>
          </a:ln>
        </p:spPr>
        <p:txBody>
          <a:bodyPr wrap="none" rtlCol="0">
            <a:spAutoFit/>
          </a:bodyPr>
          <a:lstStyle/>
          <a:p>
            <a:pPr algn="ctr"/>
            <a:r>
              <a:rPr lang="en-US" sz="2400" b="1" dirty="0">
                <a:solidFill>
                  <a:srgbClr val="01ADEC"/>
                </a:solidFill>
              </a:rPr>
              <a:t>250 plants</a:t>
            </a:r>
          </a:p>
        </p:txBody>
      </p:sp>
      <p:sp>
        <p:nvSpPr>
          <p:cNvPr id="59" name="ZoneTexte 58">
            <a:extLst>
              <a:ext uri="{FF2B5EF4-FFF2-40B4-BE49-F238E27FC236}">
                <a16:creationId xmlns:a16="http://schemas.microsoft.com/office/drawing/2014/main" id="{059E03F4-7403-DD49-913C-D00CDC0C4A08}"/>
              </a:ext>
            </a:extLst>
          </p:cNvPr>
          <p:cNvSpPr txBox="1"/>
          <p:nvPr/>
        </p:nvSpPr>
        <p:spPr>
          <a:xfrm>
            <a:off x="6519481" y="1642009"/>
            <a:ext cx="1635448" cy="338554"/>
          </a:xfrm>
          <a:prstGeom prst="rect">
            <a:avLst/>
          </a:prstGeom>
          <a:noFill/>
        </p:spPr>
        <p:txBody>
          <a:bodyPr wrap="none" rtlCol="0">
            <a:spAutoFit/>
          </a:bodyPr>
          <a:lstStyle/>
          <a:p>
            <a:pPr algn="ctr"/>
            <a:r>
              <a:rPr lang="en-US" sz="1600" i="1" dirty="0"/>
              <a:t>P. </a:t>
            </a:r>
            <a:r>
              <a:rPr lang="en-US" sz="1600" i="1" dirty="0" err="1"/>
              <a:t>chlamydospora</a:t>
            </a:r>
            <a:endParaRPr lang="en-US" sz="1600" i="1" dirty="0"/>
          </a:p>
        </p:txBody>
      </p:sp>
      <p:sp>
        <p:nvSpPr>
          <p:cNvPr id="60" name="ZoneTexte 59">
            <a:extLst>
              <a:ext uri="{FF2B5EF4-FFF2-40B4-BE49-F238E27FC236}">
                <a16:creationId xmlns:a16="http://schemas.microsoft.com/office/drawing/2014/main" id="{6C9AE6AE-29FE-9148-AE36-2AF9064EDBC6}"/>
              </a:ext>
            </a:extLst>
          </p:cNvPr>
          <p:cNvSpPr txBox="1"/>
          <p:nvPr/>
        </p:nvSpPr>
        <p:spPr>
          <a:xfrm>
            <a:off x="6852938" y="2735845"/>
            <a:ext cx="1323375" cy="338554"/>
          </a:xfrm>
          <a:prstGeom prst="rect">
            <a:avLst/>
          </a:prstGeom>
          <a:noFill/>
        </p:spPr>
        <p:txBody>
          <a:bodyPr wrap="none" rtlCol="0">
            <a:spAutoFit/>
          </a:bodyPr>
          <a:lstStyle/>
          <a:p>
            <a:pPr algn="ctr"/>
            <a:r>
              <a:rPr lang="en-US" sz="1600" i="1"/>
              <a:t>P. oligandrum</a:t>
            </a:r>
          </a:p>
        </p:txBody>
      </p:sp>
      <p:grpSp>
        <p:nvGrpSpPr>
          <p:cNvPr id="61" name="Groupe 60">
            <a:extLst>
              <a:ext uri="{FF2B5EF4-FFF2-40B4-BE49-F238E27FC236}">
                <a16:creationId xmlns:a16="http://schemas.microsoft.com/office/drawing/2014/main" id="{1DEDCB9E-D0EC-D946-B337-1146A14B54AC}"/>
              </a:ext>
            </a:extLst>
          </p:cNvPr>
          <p:cNvGrpSpPr>
            <a:grpSpLocks noChangeAspect="1"/>
          </p:cNvGrpSpPr>
          <p:nvPr/>
        </p:nvGrpSpPr>
        <p:grpSpPr>
          <a:xfrm>
            <a:off x="8229459" y="929126"/>
            <a:ext cx="1611534" cy="2306622"/>
            <a:chOff x="15146130" y="19757756"/>
            <a:chExt cx="1640469" cy="2348037"/>
          </a:xfrm>
        </p:grpSpPr>
        <p:grpSp>
          <p:nvGrpSpPr>
            <p:cNvPr id="62" name="Groupe 61">
              <a:extLst>
                <a:ext uri="{FF2B5EF4-FFF2-40B4-BE49-F238E27FC236}">
                  <a16:creationId xmlns:a16="http://schemas.microsoft.com/office/drawing/2014/main" id="{70F85056-C8B3-1444-BF2D-B4F4878C5CDC}"/>
                </a:ext>
              </a:extLst>
            </p:cNvPr>
            <p:cNvGrpSpPr/>
            <p:nvPr/>
          </p:nvGrpSpPr>
          <p:grpSpPr>
            <a:xfrm>
              <a:off x="15641060" y="21551989"/>
              <a:ext cx="534488" cy="553804"/>
              <a:chOff x="3370108" y="24427995"/>
              <a:chExt cx="661952" cy="1091730"/>
            </a:xfrm>
          </p:grpSpPr>
          <p:sp>
            <p:nvSpPr>
              <p:cNvPr id="64" name="Trapèze 63">
                <a:extLst>
                  <a:ext uri="{FF2B5EF4-FFF2-40B4-BE49-F238E27FC236}">
                    <a16:creationId xmlns:a16="http://schemas.microsoft.com/office/drawing/2014/main" id="{8C705585-D44A-1648-9944-79A2AFBB1884}"/>
                  </a:ext>
                </a:extLst>
              </p:cNvPr>
              <p:cNvSpPr/>
              <p:nvPr/>
            </p:nvSpPr>
            <p:spPr bwMode="auto">
              <a:xfrm rot="10800000">
                <a:off x="3370108" y="24685614"/>
                <a:ext cx="661952" cy="834111"/>
              </a:xfrm>
              <a:prstGeom prst="trapezoid">
                <a:avLst>
                  <a:gd name="adj" fmla="val 16386"/>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65" name="Ellipse 64">
                <a:extLst>
                  <a:ext uri="{FF2B5EF4-FFF2-40B4-BE49-F238E27FC236}">
                    <a16:creationId xmlns:a16="http://schemas.microsoft.com/office/drawing/2014/main" id="{DD303C57-5B94-0B4F-95FD-9355F9C58706}"/>
                  </a:ext>
                </a:extLst>
              </p:cNvPr>
              <p:cNvSpPr/>
              <p:nvPr/>
            </p:nvSpPr>
            <p:spPr bwMode="auto">
              <a:xfrm>
                <a:off x="3370108" y="24427995"/>
                <a:ext cx="661952" cy="504056"/>
              </a:xfrm>
              <a:prstGeom prst="ellipse">
                <a:avLst/>
              </a:prstGeom>
              <a:blipFill>
                <a:blip r:embed="rId4"/>
                <a:tile tx="0" ty="0" sx="100000" sy="100000" flip="none" algn="tl"/>
              </a:bli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grpSp>
        <p:pic>
          <p:nvPicPr>
            <p:cNvPr id="63" name="Image 62">
              <a:extLst>
                <a:ext uri="{FF2B5EF4-FFF2-40B4-BE49-F238E27FC236}">
                  <a16:creationId xmlns:a16="http://schemas.microsoft.com/office/drawing/2014/main" id="{DF0229E2-8566-1541-B83C-A848BFF8487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10000" r="90000">
                          <a14:foregroundMark x1="50000" y1="76000" x2="50000" y2="76000"/>
                          <a14:foregroundMark x1="50000" y1="78500" x2="50000" y2="78500"/>
                          <a14:backgroundMark x1="48800" y1="90000" x2="48800" y2="90000"/>
                          <a14:backgroundMark x1="50800" y1="85500" x2="50800" y2="85500"/>
                          <a14:backgroundMark x1="51400" y1="75000" x2="51400" y2="75000"/>
                          <a14:backgroundMark x1="53600" y1="80000" x2="53600" y2="80000"/>
                          <a14:backgroundMark x1="52800" y1="71500" x2="52800" y2="71500"/>
                          <a14:backgroundMark x1="51000" y1="74250" x2="51000" y2="74250"/>
                          <a14:backgroundMark x1="50800" y1="77000" x2="50800" y2="77000"/>
                          <a14:backgroundMark x1="53200" y1="74500" x2="53200" y2="74500"/>
                          <a14:backgroundMark x1="51600" y1="77500" x2="51600" y2="77500"/>
                        </a14:backgroundRemoval>
                      </a14:imgEffect>
                    </a14:imgLayer>
                  </a14:imgProps>
                </a:ext>
                <a:ext uri="{28A0092B-C50C-407E-A947-70E740481C1C}">
                  <a14:useLocalDpi xmlns:a14="http://schemas.microsoft.com/office/drawing/2010/main"/>
                </a:ext>
              </a:extLst>
            </a:blip>
            <a:srcRect l="33939" r="32121" b="19486"/>
            <a:stretch/>
          </p:blipFill>
          <p:spPr>
            <a:xfrm>
              <a:off x="15146130" y="19757756"/>
              <a:ext cx="1640469" cy="1955945"/>
            </a:xfrm>
            <a:prstGeom prst="rect">
              <a:avLst/>
            </a:prstGeom>
          </p:spPr>
        </p:pic>
      </p:grpSp>
      <p:cxnSp>
        <p:nvCxnSpPr>
          <p:cNvPr id="66" name="Connecteur droit avec flèche 65">
            <a:extLst>
              <a:ext uri="{FF2B5EF4-FFF2-40B4-BE49-F238E27FC236}">
                <a16:creationId xmlns:a16="http://schemas.microsoft.com/office/drawing/2014/main" id="{DB383289-A26F-A445-A01B-1BBE90B62E33}"/>
              </a:ext>
            </a:extLst>
          </p:cNvPr>
          <p:cNvCxnSpPr>
            <a:cxnSpLocks/>
            <a:stCxn id="59" idx="3"/>
          </p:cNvCxnSpPr>
          <p:nvPr/>
        </p:nvCxnSpPr>
        <p:spPr>
          <a:xfrm flipV="1">
            <a:off x="8154929" y="1783669"/>
            <a:ext cx="888739" cy="27617"/>
          </a:xfrm>
          <a:prstGeom prst="straightConnector1">
            <a:avLst/>
          </a:prstGeom>
          <a:ln w="57150">
            <a:solidFill>
              <a:srgbClr val="01ADEC"/>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F277A72F-ACF2-694F-B657-7F0F07CDAC29}"/>
              </a:ext>
            </a:extLst>
          </p:cNvPr>
          <p:cNvCxnSpPr>
            <a:cxnSpLocks/>
            <a:stCxn id="60" idx="3"/>
          </p:cNvCxnSpPr>
          <p:nvPr/>
        </p:nvCxnSpPr>
        <p:spPr>
          <a:xfrm flipV="1">
            <a:off x="8176313" y="2827093"/>
            <a:ext cx="701016" cy="78029"/>
          </a:xfrm>
          <a:prstGeom prst="straightConnector1">
            <a:avLst/>
          </a:prstGeom>
          <a:ln w="57150">
            <a:solidFill>
              <a:srgbClr val="01ADEC"/>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e 67">
            <a:extLst>
              <a:ext uri="{FF2B5EF4-FFF2-40B4-BE49-F238E27FC236}">
                <a16:creationId xmlns:a16="http://schemas.microsoft.com/office/drawing/2014/main" id="{B3966FB5-0267-C640-BA44-EBEB1A972DB8}"/>
              </a:ext>
            </a:extLst>
          </p:cNvPr>
          <p:cNvGrpSpPr/>
          <p:nvPr/>
        </p:nvGrpSpPr>
        <p:grpSpPr>
          <a:xfrm>
            <a:off x="8906189" y="2092523"/>
            <a:ext cx="2968527" cy="1128835"/>
            <a:chOff x="8906189" y="2092523"/>
            <a:chExt cx="2968527" cy="1128835"/>
          </a:xfrm>
        </p:grpSpPr>
        <p:sp>
          <p:nvSpPr>
            <p:cNvPr id="70" name="ZoneTexte 69">
              <a:extLst>
                <a:ext uri="{FF2B5EF4-FFF2-40B4-BE49-F238E27FC236}">
                  <a16:creationId xmlns:a16="http://schemas.microsoft.com/office/drawing/2014/main" id="{A5BD14C2-AD5C-BE44-8780-8FFF1BFD3769}"/>
                </a:ext>
              </a:extLst>
            </p:cNvPr>
            <p:cNvSpPr txBox="1"/>
            <p:nvPr/>
          </p:nvSpPr>
          <p:spPr>
            <a:xfrm>
              <a:off x="9811157" y="2151290"/>
              <a:ext cx="655629" cy="338554"/>
            </a:xfrm>
            <a:prstGeom prst="rect">
              <a:avLst/>
            </a:prstGeom>
            <a:noFill/>
          </p:spPr>
          <p:txBody>
            <a:bodyPr wrap="none" rtlCol="0">
              <a:spAutoFit/>
            </a:bodyPr>
            <a:lstStyle/>
            <a:p>
              <a:r>
                <a:rPr lang="en-US" sz="1600"/>
                <a:t>wood</a:t>
              </a:r>
            </a:p>
          </p:txBody>
        </p:sp>
        <p:sp>
          <p:nvSpPr>
            <p:cNvPr id="71" name="ZoneTexte 70">
              <a:extLst>
                <a:ext uri="{FF2B5EF4-FFF2-40B4-BE49-F238E27FC236}">
                  <a16:creationId xmlns:a16="http://schemas.microsoft.com/office/drawing/2014/main" id="{7EA51A01-9434-364A-A4B7-819E1ACDFC2E}"/>
                </a:ext>
              </a:extLst>
            </p:cNvPr>
            <p:cNvSpPr txBox="1"/>
            <p:nvPr/>
          </p:nvSpPr>
          <p:spPr>
            <a:xfrm>
              <a:off x="9811157" y="2698208"/>
              <a:ext cx="1166538" cy="338554"/>
            </a:xfrm>
            <a:prstGeom prst="rect">
              <a:avLst/>
            </a:prstGeom>
            <a:noFill/>
          </p:spPr>
          <p:txBody>
            <a:bodyPr wrap="none" rtlCol="0">
              <a:spAutoFit/>
            </a:bodyPr>
            <a:lstStyle/>
            <a:p>
              <a:r>
                <a:rPr lang="en-US" sz="1600"/>
                <a:t>rhizosphere</a:t>
              </a:r>
            </a:p>
          </p:txBody>
        </p:sp>
        <p:sp>
          <p:nvSpPr>
            <p:cNvPr id="72" name="ZoneTexte 71">
              <a:extLst>
                <a:ext uri="{FF2B5EF4-FFF2-40B4-BE49-F238E27FC236}">
                  <a16:creationId xmlns:a16="http://schemas.microsoft.com/office/drawing/2014/main" id="{F849E0BA-7116-C940-B7A4-58EF13087BB0}"/>
                </a:ext>
              </a:extLst>
            </p:cNvPr>
            <p:cNvSpPr txBox="1"/>
            <p:nvPr/>
          </p:nvSpPr>
          <p:spPr>
            <a:xfrm rot="5400000">
              <a:off x="11017911" y="2364553"/>
              <a:ext cx="1128835" cy="584775"/>
            </a:xfrm>
            <a:prstGeom prst="rect">
              <a:avLst/>
            </a:prstGeom>
            <a:noFill/>
          </p:spPr>
          <p:txBody>
            <a:bodyPr wrap="none" rtlCol="0">
              <a:spAutoFit/>
            </a:bodyPr>
            <a:lstStyle/>
            <a:p>
              <a:pPr algn="ctr"/>
              <a:r>
                <a:rPr lang="en-US" sz="1600" dirty="0"/>
                <a:t>Illumina</a:t>
              </a:r>
            </a:p>
            <a:p>
              <a:pPr algn="ctr"/>
              <a:r>
                <a:rPr lang="en-US" sz="1600" dirty="0"/>
                <a:t>sequencing</a:t>
              </a:r>
            </a:p>
          </p:txBody>
        </p:sp>
        <p:sp>
          <p:nvSpPr>
            <p:cNvPr id="73" name="Ellipse 72">
              <a:extLst>
                <a:ext uri="{FF2B5EF4-FFF2-40B4-BE49-F238E27FC236}">
                  <a16:creationId xmlns:a16="http://schemas.microsoft.com/office/drawing/2014/main" id="{D2B254C6-F365-5A4A-8B79-5702365D2905}"/>
                </a:ext>
              </a:extLst>
            </p:cNvPr>
            <p:cNvSpPr/>
            <p:nvPr/>
          </p:nvSpPr>
          <p:spPr>
            <a:xfrm>
              <a:off x="9043668" y="2745304"/>
              <a:ext cx="144000" cy="144000"/>
            </a:xfrm>
            <a:prstGeom prst="ellipse">
              <a:avLst/>
            </a:prstGeom>
            <a:noFill/>
            <a:ln w="19050">
              <a:solidFill>
                <a:srgbClr val="01AD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lipse 73">
              <a:extLst>
                <a:ext uri="{FF2B5EF4-FFF2-40B4-BE49-F238E27FC236}">
                  <a16:creationId xmlns:a16="http://schemas.microsoft.com/office/drawing/2014/main" id="{53D249EF-347F-BC44-8EAD-42D25525FA71}"/>
                </a:ext>
              </a:extLst>
            </p:cNvPr>
            <p:cNvSpPr/>
            <p:nvPr/>
          </p:nvSpPr>
          <p:spPr>
            <a:xfrm>
              <a:off x="8906189" y="2377452"/>
              <a:ext cx="144000" cy="144000"/>
            </a:xfrm>
            <a:prstGeom prst="ellipse">
              <a:avLst/>
            </a:prstGeom>
            <a:noFill/>
            <a:ln w="19050">
              <a:solidFill>
                <a:srgbClr val="01AD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Connecteur droit 76">
              <a:extLst>
                <a:ext uri="{FF2B5EF4-FFF2-40B4-BE49-F238E27FC236}">
                  <a16:creationId xmlns:a16="http://schemas.microsoft.com/office/drawing/2014/main" id="{DC15CC56-BE06-004D-8D4F-3F41AB81BE20}"/>
                </a:ext>
              </a:extLst>
            </p:cNvPr>
            <p:cNvCxnSpPr>
              <a:cxnSpLocks/>
              <a:stCxn id="70" idx="1"/>
              <a:endCxn id="74" idx="6"/>
            </p:cNvCxnSpPr>
            <p:nvPr/>
          </p:nvCxnSpPr>
          <p:spPr>
            <a:xfrm flipH="1">
              <a:off x="9050189" y="2320567"/>
              <a:ext cx="760968" cy="128885"/>
            </a:xfrm>
            <a:prstGeom prst="line">
              <a:avLst/>
            </a:prstGeom>
            <a:ln w="19050">
              <a:solidFill>
                <a:srgbClr val="01ADEC"/>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25CEF96C-D8CD-204B-8702-8FC9BFE550C4}"/>
                </a:ext>
              </a:extLst>
            </p:cNvPr>
            <p:cNvCxnSpPr>
              <a:cxnSpLocks/>
              <a:stCxn id="71" idx="1"/>
              <a:endCxn id="73" idx="6"/>
            </p:cNvCxnSpPr>
            <p:nvPr/>
          </p:nvCxnSpPr>
          <p:spPr>
            <a:xfrm flipH="1" flipV="1">
              <a:off x="9187668" y="2817304"/>
              <a:ext cx="623489" cy="50181"/>
            </a:xfrm>
            <a:prstGeom prst="line">
              <a:avLst/>
            </a:prstGeom>
            <a:ln w="19050">
              <a:solidFill>
                <a:srgbClr val="01ADEC"/>
              </a:solidFill>
            </a:ln>
          </p:spPr>
          <p:style>
            <a:lnRef idx="1">
              <a:schemeClr val="accent1"/>
            </a:lnRef>
            <a:fillRef idx="0">
              <a:schemeClr val="accent1"/>
            </a:fillRef>
            <a:effectRef idx="0">
              <a:schemeClr val="accent1"/>
            </a:effectRef>
            <a:fontRef idx="minor">
              <a:schemeClr val="tx1"/>
            </a:fontRef>
          </p:style>
        </p:cxnSp>
        <p:sp>
          <p:nvSpPr>
            <p:cNvPr id="79" name="Accolade fermante 78">
              <a:extLst>
                <a:ext uri="{FF2B5EF4-FFF2-40B4-BE49-F238E27FC236}">
                  <a16:creationId xmlns:a16="http://schemas.microsoft.com/office/drawing/2014/main" id="{7512C925-0103-1040-A412-0F46C0B01E16}"/>
                </a:ext>
              </a:extLst>
            </p:cNvPr>
            <p:cNvSpPr/>
            <p:nvPr/>
          </p:nvSpPr>
          <p:spPr>
            <a:xfrm>
              <a:off x="10620237" y="2151289"/>
              <a:ext cx="669704" cy="994223"/>
            </a:xfrm>
            <a:prstGeom prst="rightBrace">
              <a:avLst>
                <a:gd name="adj1" fmla="val 38901"/>
                <a:gd name="adj2" fmla="val 50000"/>
              </a:avLst>
            </a:prstGeom>
            <a:ln>
              <a:solidFill>
                <a:srgbClr val="01AD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e 9">
            <a:extLst>
              <a:ext uri="{FF2B5EF4-FFF2-40B4-BE49-F238E27FC236}">
                <a16:creationId xmlns:a16="http://schemas.microsoft.com/office/drawing/2014/main" id="{FC17D864-2F73-2547-BC02-A00A52B8A072}"/>
              </a:ext>
            </a:extLst>
          </p:cNvPr>
          <p:cNvGrpSpPr/>
          <p:nvPr/>
        </p:nvGrpSpPr>
        <p:grpSpPr>
          <a:xfrm>
            <a:off x="5921115" y="3614705"/>
            <a:ext cx="5543179" cy="2058747"/>
            <a:chOff x="5921115" y="3614705"/>
            <a:chExt cx="5543179" cy="2058747"/>
          </a:xfrm>
        </p:grpSpPr>
        <p:sp>
          <p:nvSpPr>
            <p:cNvPr id="82" name="ZoneTexte 81">
              <a:extLst>
                <a:ext uri="{FF2B5EF4-FFF2-40B4-BE49-F238E27FC236}">
                  <a16:creationId xmlns:a16="http://schemas.microsoft.com/office/drawing/2014/main" id="{CA7723A2-041E-6E4D-827A-2E6BB3FCC0CC}"/>
                </a:ext>
              </a:extLst>
            </p:cNvPr>
            <p:cNvSpPr txBox="1"/>
            <p:nvPr/>
          </p:nvSpPr>
          <p:spPr>
            <a:xfrm>
              <a:off x="5929189" y="4569262"/>
              <a:ext cx="821187" cy="307777"/>
            </a:xfrm>
            <a:prstGeom prst="rect">
              <a:avLst/>
            </a:prstGeom>
            <a:noFill/>
          </p:spPr>
          <p:txBody>
            <a:bodyPr wrap="none" rtlCol="0">
              <a:spAutoFit/>
            </a:bodyPr>
            <a:lstStyle/>
            <a:p>
              <a:r>
                <a:rPr lang="en-US" sz="1400"/>
                <a:t>24 hours</a:t>
              </a:r>
            </a:p>
          </p:txBody>
        </p:sp>
        <p:sp>
          <p:nvSpPr>
            <p:cNvPr id="83" name="ZoneTexte 82">
              <a:extLst>
                <a:ext uri="{FF2B5EF4-FFF2-40B4-BE49-F238E27FC236}">
                  <a16:creationId xmlns:a16="http://schemas.microsoft.com/office/drawing/2014/main" id="{C40B3A3B-9868-2F41-8C3B-AA072F894394}"/>
                </a:ext>
              </a:extLst>
            </p:cNvPr>
            <p:cNvSpPr txBox="1"/>
            <p:nvPr/>
          </p:nvSpPr>
          <p:spPr>
            <a:xfrm>
              <a:off x="6951175" y="4569262"/>
              <a:ext cx="704039" cy="307777"/>
            </a:xfrm>
            <a:prstGeom prst="rect">
              <a:avLst/>
            </a:prstGeom>
            <a:noFill/>
          </p:spPr>
          <p:txBody>
            <a:bodyPr wrap="none" rtlCol="0">
              <a:spAutoFit/>
            </a:bodyPr>
            <a:lstStyle/>
            <a:p>
              <a:r>
                <a:rPr lang="en-US" sz="1400"/>
                <a:t>1 week</a:t>
              </a:r>
            </a:p>
          </p:txBody>
        </p:sp>
        <p:sp>
          <p:nvSpPr>
            <p:cNvPr id="84" name="ZoneTexte 83">
              <a:extLst>
                <a:ext uri="{FF2B5EF4-FFF2-40B4-BE49-F238E27FC236}">
                  <a16:creationId xmlns:a16="http://schemas.microsoft.com/office/drawing/2014/main" id="{B266938D-6531-4A4A-813C-120AB892C6E8}"/>
                </a:ext>
              </a:extLst>
            </p:cNvPr>
            <p:cNvSpPr txBox="1"/>
            <p:nvPr/>
          </p:nvSpPr>
          <p:spPr>
            <a:xfrm>
              <a:off x="8863667" y="4569262"/>
              <a:ext cx="772904" cy="307777"/>
            </a:xfrm>
            <a:prstGeom prst="rect">
              <a:avLst/>
            </a:prstGeom>
            <a:noFill/>
          </p:spPr>
          <p:txBody>
            <a:bodyPr wrap="none" rtlCol="0">
              <a:spAutoFit/>
            </a:bodyPr>
            <a:lstStyle/>
            <a:p>
              <a:r>
                <a:rPr lang="en-US" sz="1400" dirty="0"/>
                <a:t>8 weeks</a:t>
              </a:r>
            </a:p>
          </p:txBody>
        </p:sp>
        <p:sp>
          <p:nvSpPr>
            <p:cNvPr id="85" name="Flèche vers la droite 84">
              <a:extLst>
                <a:ext uri="{FF2B5EF4-FFF2-40B4-BE49-F238E27FC236}">
                  <a16:creationId xmlns:a16="http://schemas.microsoft.com/office/drawing/2014/main" id="{D27AF74A-262E-AD4F-BAE3-509B44F48B75}"/>
                </a:ext>
              </a:extLst>
            </p:cNvPr>
            <p:cNvSpPr/>
            <p:nvPr/>
          </p:nvSpPr>
          <p:spPr>
            <a:xfrm>
              <a:off x="5921115" y="4656594"/>
              <a:ext cx="5543179" cy="716030"/>
            </a:xfrm>
            <a:prstGeom prst="rightArrow">
              <a:avLst>
                <a:gd name="adj1" fmla="val 50000"/>
                <a:gd name="adj2" fmla="val 41892"/>
              </a:avLst>
            </a:prstGeom>
            <a:solidFill>
              <a:srgbClr val="76D6FF"/>
            </a:solidFill>
            <a:ln>
              <a:solidFill>
                <a:srgbClr val="01AD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Three-months follow-up</a:t>
              </a:r>
            </a:p>
          </p:txBody>
        </p:sp>
        <p:sp>
          <p:nvSpPr>
            <p:cNvPr id="86" name="ZoneTexte 85">
              <a:extLst>
                <a:ext uri="{FF2B5EF4-FFF2-40B4-BE49-F238E27FC236}">
                  <a16:creationId xmlns:a16="http://schemas.microsoft.com/office/drawing/2014/main" id="{AFF6678D-3042-594C-BFA7-FD1FFF5FD666}"/>
                </a:ext>
              </a:extLst>
            </p:cNvPr>
            <p:cNvSpPr txBox="1"/>
            <p:nvPr/>
          </p:nvSpPr>
          <p:spPr>
            <a:xfrm>
              <a:off x="10197206" y="4569262"/>
              <a:ext cx="864276" cy="307777"/>
            </a:xfrm>
            <a:prstGeom prst="rect">
              <a:avLst/>
            </a:prstGeom>
            <a:noFill/>
          </p:spPr>
          <p:txBody>
            <a:bodyPr wrap="none" rtlCol="0">
              <a:spAutoFit/>
            </a:bodyPr>
            <a:lstStyle/>
            <a:p>
              <a:r>
                <a:rPr lang="en-US" sz="1400" dirty="0"/>
                <a:t>14 weeks</a:t>
              </a:r>
            </a:p>
          </p:txBody>
        </p:sp>
        <p:sp>
          <p:nvSpPr>
            <p:cNvPr id="87" name="ZoneTexte 86">
              <a:extLst>
                <a:ext uri="{FF2B5EF4-FFF2-40B4-BE49-F238E27FC236}">
                  <a16:creationId xmlns:a16="http://schemas.microsoft.com/office/drawing/2014/main" id="{36FFA903-840D-6247-BDDB-D8E14E2D1DA8}"/>
                </a:ext>
              </a:extLst>
            </p:cNvPr>
            <p:cNvSpPr txBox="1"/>
            <p:nvPr/>
          </p:nvSpPr>
          <p:spPr>
            <a:xfrm>
              <a:off x="8379143" y="5147545"/>
              <a:ext cx="2829814" cy="307777"/>
            </a:xfrm>
            <a:prstGeom prst="rect">
              <a:avLst/>
            </a:prstGeom>
            <a:noFill/>
          </p:spPr>
          <p:txBody>
            <a:bodyPr wrap="none" rtlCol="0">
              <a:spAutoFit/>
            </a:bodyPr>
            <a:lstStyle/>
            <a:p>
              <a:r>
                <a:rPr lang="en-US" sz="1400" i="1" dirty="0">
                  <a:solidFill>
                    <a:srgbClr val="01ADEC"/>
                  </a:solidFill>
                </a:rPr>
                <a:t>Time after P. </a:t>
              </a:r>
              <a:r>
                <a:rPr lang="en-US" sz="1400" i="1" dirty="0" err="1">
                  <a:solidFill>
                    <a:srgbClr val="01ADEC"/>
                  </a:solidFill>
                </a:rPr>
                <a:t>oligandrum</a:t>
              </a:r>
              <a:r>
                <a:rPr lang="en-US" sz="1400" i="1" dirty="0">
                  <a:solidFill>
                    <a:srgbClr val="01ADEC"/>
                  </a:solidFill>
                </a:rPr>
                <a:t> inoculation</a:t>
              </a:r>
            </a:p>
          </p:txBody>
        </p:sp>
        <p:grpSp>
          <p:nvGrpSpPr>
            <p:cNvPr id="88" name="Groupe 87">
              <a:extLst>
                <a:ext uri="{FF2B5EF4-FFF2-40B4-BE49-F238E27FC236}">
                  <a16:creationId xmlns:a16="http://schemas.microsoft.com/office/drawing/2014/main" id="{8655D647-7FBE-2646-8228-D85B4A4C38DE}"/>
                </a:ext>
              </a:extLst>
            </p:cNvPr>
            <p:cNvGrpSpPr>
              <a:grpSpLocks noChangeAspect="1"/>
            </p:cNvGrpSpPr>
            <p:nvPr/>
          </p:nvGrpSpPr>
          <p:grpSpPr>
            <a:xfrm>
              <a:off x="10320622" y="3614705"/>
              <a:ext cx="703166" cy="1006456"/>
              <a:chOff x="15146130" y="19757756"/>
              <a:chExt cx="1640469" cy="2348037"/>
            </a:xfrm>
          </p:grpSpPr>
          <p:grpSp>
            <p:nvGrpSpPr>
              <p:cNvPr id="104" name="Groupe 103">
                <a:extLst>
                  <a:ext uri="{FF2B5EF4-FFF2-40B4-BE49-F238E27FC236}">
                    <a16:creationId xmlns:a16="http://schemas.microsoft.com/office/drawing/2014/main" id="{868535EB-C3CB-934D-88C0-4965955D2DED}"/>
                  </a:ext>
                </a:extLst>
              </p:cNvPr>
              <p:cNvGrpSpPr/>
              <p:nvPr/>
            </p:nvGrpSpPr>
            <p:grpSpPr>
              <a:xfrm>
                <a:off x="15641060" y="21551989"/>
                <a:ext cx="534488" cy="553804"/>
                <a:chOff x="3370108" y="24427995"/>
                <a:chExt cx="661952" cy="1091730"/>
              </a:xfrm>
            </p:grpSpPr>
            <p:sp>
              <p:nvSpPr>
                <p:cNvPr id="106" name="Trapèze 105">
                  <a:extLst>
                    <a:ext uri="{FF2B5EF4-FFF2-40B4-BE49-F238E27FC236}">
                      <a16:creationId xmlns:a16="http://schemas.microsoft.com/office/drawing/2014/main" id="{F5D53916-991B-AC42-9DE3-C86FE1845A8B}"/>
                    </a:ext>
                  </a:extLst>
                </p:cNvPr>
                <p:cNvSpPr/>
                <p:nvPr/>
              </p:nvSpPr>
              <p:spPr bwMode="auto">
                <a:xfrm rot="10800000">
                  <a:off x="3370108" y="24685614"/>
                  <a:ext cx="661952" cy="834111"/>
                </a:xfrm>
                <a:prstGeom prst="trapezoid">
                  <a:avLst>
                    <a:gd name="adj" fmla="val 16386"/>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107" name="Ellipse 106">
                  <a:extLst>
                    <a:ext uri="{FF2B5EF4-FFF2-40B4-BE49-F238E27FC236}">
                      <a16:creationId xmlns:a16="http://schemas.microsoft.com/office/drawing/2014/main" id="{5917C4BB-315C-AF45-9BD9-97DEFB65331A}"/>
                    </a:ext>
                  </a:extLst>
                </p:cNvPr>
                <p:cNvSpPr/>
                <p:nvPr/>
              </p:nvSpPr>
              <p:spPr bwMode="auto">
                <a:xfrm>
                  <a:off x="3370108" y="24427995"/>
                  <a:ext cx="661952" cy="504056"/>
                </a:xfrm>
                <a:prstGeom prst="ellipse">
                  <a:avLst/>
                </a:prstGeom>
                <a:blipFill>
                  <a:blip r:embed="rId4"/>
                  <a:tile tx="0" ty="0" sx="100000" sy="100000" flip="none" algn="tl"/>
                </a:bli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grpSp>
          <p:pic>
            <p:nvPicPr>
              <p:cNvPr id="105" name="Image 104">
                <a:extLst>
                  <a:ext uri="{FF2B5EF4-FFF2-40B4-BE49-F238E27FC236}">
                    <a16:creationId xmlns:a16="http://schemas.microsoft.com/office/drawing/2014/main" id="{1B77771D-E55E-3242-AE0B-61F361C49BC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10000" r="90000">
                            <a14:foregroundMark x1="50000" y1="76000" x2="50000" y2="76000"/>
                            <a14:foregroundMark x1="50000" y1="78500" x2="50000" y2="78500"/>
                            <a14:backgroundMark x1="48800" y1="90000" x2="48800" y2="90000"/>
                            <a14:backgroundMark x1="50800" y1="85500" x2="50800" y2="85500"/>
                            <a14:backgroundMark x1="51400" y1="75000" x2="51400" y2="75000"/>
                            <a14:backgroundMark x1="53600" y1="80000" x2="53600" y2="80000"/>
                            <a14:backgroundMark x1="52800" y1="71500" x2="52800" y2="71500"/>
                            <a14:backgroundMark x1="51000" y1="74250" x2="51000" y2="74250"/>
                            <a14:backgroundMark x1="50800" y1="77000" x2="50800" y2="77000"/>
                            <a14:backgroundMark x1="53200" y1="74500" x2="53200" y2="74500"/>
                            <a14:backgroundMark x1="51600" y1="77500" x2="51600" y2="77500"/>
                          </a14:backgroundRemoval>
                        </a14:imgEffect>
                      </a14:imgLayer>
                    </a14:imgProps>
                  </a:ext>
                  <a:ext uri="{28A0092B-C50C-407E-A947-70E740481C1C}">
                    <a14:useLocalDpi xmlns:a14="http://schemas.microsoft.com/office/drawing/2010/main"/>
                  </a:ext>
                </a:extLst>
              </a:blip>
              <a:srcRect l="33939" r="32121" b="19486"/>
              <a:stretch/>
            </p:blipFill>
            <p:spPr>
              <a:xfrm>
                <a:off x="15146130" y="19757756"/>
                <a:ext cx="1640469" cy="1955945"/>
              </a:xfrm>
              <a:prstGeom prst="rect">
                <a:avLst/>
              </a:prstGeom>
            </p:spPr>
          </p:pic>
        </p:grpSp>
        <p:grpSp>
          <p:nvGrpSpPr>
            <p:cNvPr id="89" name="Groupe 88">
              <a:extLst>
                <a:ext uri="{FF2B5EF4-FFF2-40B4-BE49-F238E27FC236}">
                  <a16:creationId xmlns:a16="http://schemas.microsoft.com/office/drawing/2014/main" id="{460384E3-AAC8-2C4F-8F88-03370C4F052D}"/>
                </a:ext>
              </a:extLst>
            </p:cNvPr>
            <p:cNvGrpSpPr>
              <a:grpSpLocks noChangeAspect="1"/>
            </p:cNvGrpSpPr>
            <p:nvPr/>
          </p:nvGrpSpPr>
          <p:grpSpPr>
            <a:xfrm>
              <a:off x="8924763" y="3614705"/>
              <a:ext cx="703166" cy="1006456"/>
              <a:chOff x="15146130" y="19757756"/>
              <a:chExt cx="1640469" cy="2348037"/>
            </a:xfrm>
          </p:grpSpPr>
          <p:grpSp>
            <p:nvGrpSpPr>
              <p:cNvPr id="100" name="Groupe 99">
                <a:extLst>
                  <a:ext uri="{FF2B5EF4-FFF2-40B4-BE49-F238E27FC236}">
                    <a16:creationId xmlns:a16="http://schemas.microsoft.com/office/drawing/2014/main" id="{CCBED14A-F0DC-3E43-BE94-8593708CDEF2}"/>
                  </a:ext>
                </a:extLst>
              </p:cNvPr>
              <p:cNvGrpSpPr/>
              <p:nvPr/>
            </p:nvGrpSpPr>
            <p:grpSpPr>
              <a:xfrm>
                <a:off x="15641060" y="21551989"/>
                <a:ext cx="534488" cy="553804"/>
                <a:chOff x="3370108" y="24427995"/>
                <a:chExt cx="661952" cy="1091730"/>
              </a:xfrm>
            </p:grpSpPr>
            <p:sp>
              <p:nvSpPr>
                <p:cNvPr id="102" name="Trapèze 101">
                  <a:extLst>
                    <a:ext uri="{FF2B5EF4-FFF2-40B4-BE49-F238E27FC236}">
                      <a16:creationId xmlns:a16="http://schemas.microsoft.com/office/drawing/2014/main" id="{F7BC386E-784C-8844-AB1E-B6470EECC4E5}"/>
                    </a:ext>
                  </a:extLst>
                </p:cNvPr>
                <p:cNvSpPr/>
                <p:nvPr/>
              </p:nvSpPr>
              <p:spPr bwMode="auto">
                <a:xfrm rot="10800000">
                  <a:off x="3370108" y="24685614"/>
                  <a:ext cx="661952" cy="834111"/>
                </a:xfrm>
                <a:prstGeom prst="trapezoid">
                  <a:avLst>
                    <a:gd name="adj" fmla="val 16386"/>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103" name="Ellipse 102">
                  <a:extLst>
                    <a:ext uri="{FF2B5EF4-FFF2-40B4-BE49-F238E27FC236}">
                      <a16:creationId xmlns:a16="http://schemas.microsoft.com/office/drawing/2014/main" id="{CFCE690B-D8CE-B947-9BE4-061E05440061}"/>
                    </a:ext>
                  </a:extLst>
                </p:cNvPr>
                <p:cNvSpPr/>
                <p:nvPr/>
              </p:nvSpPr>
              <p:spPr bwMode="auto">
                <a:xfrm>
                  <a:off x="3370108" y="24427995"/>
                  <a:ext cx="661952" cy="504056"/>
                </a:xfrm>
                <a:prstGeom prst="ellipse">
                  <a:avLst/>
                </a:prstGeom>
                <a:blipFill>
                  <a:blip r:embed="rId4"/>
                  <a:tile tx="0" ty="0" sx="100000" sy="100000" flip="none" algn="tl"/>
                </a:bli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grpSp>
          <p:pic>
            <p:nvPicPr>
              <p:cNvPr id="101" name="Image 100">
                <a:extLst>
                  <a:ext uri="{FF2B5EF4-FFF2-40B4-BE49-F238E27FC236}">
                    <a16:creationId xmlns:a16="http://schemas.microsoft.com/office/drawing/2014/main" id="{456DCCB6-6555-0B42-9E55-2513A6FF1E5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10000" r="90000">
                            <a14:foregroundMark x1="50000" y1="76000" x2="50000" y2="76000"/>
                            <a14:foregroundMark x1="50000" y1="78500" x2="50000" y2="78500"/>
                            <a14:backgroundMark x1="48800" y1="90000" x2="48800" y2="90000"/>
                            <a14:backgroundMark x1="50800" y1="85500" x2="50800" y2="85500"/>
                            <a14:backgroundMark x1="51400" y1="75000" x2="51400" y2="75000"/>
                            <a14:backgroundMark x1="53600" y1="80000" x2="53600" y2="80000"/>
                            <a14:backgroundMark x1="52800" y1="71500" x2="52800" y2="71500"/>
                            <a14:backgroundMark x1="51000" y1="74250" x2="51000" y2="74250"/>
                            <a14:backgroundMark x1="50800" y1="77000" x2="50800" y2="77000"/>
                            <a14:backgroundMark x1="53200" y1="74500" x2="53200" y2="74500"/>
                            <a14:backgroundMark x1="51600" y1="77500" x2="51600" y2="77500"/>
                          </a14:backgroundRemoval>
                        </a14:imgEffect>
                      </a14:imgLayer>
                    </a14:imgProps>
                  </a:ext>
                  <a:ext uri="{28A0092B-C50C-407E-A947-70E740481C1C}">
                    <a14:useLocalDpi xmlns:a14="http://schemas.microsoft.com/office/drawing/2010/main"/>
                  </a:ext>
                </a:extLst>
              </a:blip>
              <a:srcRect l="33939" r="32121" b="19486"/>
              <a:stretch/>
            </p:blipFill>
            <p:spPr>
              <a:xfrm>
                <a:off x="15146130" y="19757756"/>
                <a:ext cx="1640469" cy="1955945"/>
              </a:xfrm>
              <a:prstGeom prst="rect">
                <a:avLst/>
              </a:prstGeom>
            </p:spPr>
          </p:pic>
        </p:grpSp>
        <p:grpSp>
          <p:nvGrpSpPr>
            <p:cNvPr id="90" name="Groupe 89">
              <a:extLst>
                <a:ext uri="{FF2B5EF4-FFF2-40B4-BE49-F238E27FC236}">
                  <a16:creationId xmlns:a16="http://schemas.microsoft.com/office/drawing/2014/main" id="{D6B69400-6B24-D444-B0DC-2B0EB98D1770}"/>
                </a:ext>
              </a:extLst>
            </p:cNvPr>
            <p:cNvGrpSpPr>
              <a:grpSpLocks noChangeAspect="1"/>
            </p:cNvGrpSpPr>
            <p:nvPr/>
          </p:nvGrpSpPr>
          <p:grpSpPr>
            <a:xfrm>
              <a:off x="6954991" y="3614705"/>
              <a:ext cx="703166" cy="1006456"/>
              <a:chOff x="15146130" y="19757756"/>
              <a:chExt cx="1640469" cy="2348037"/>
            </a:xfrm>
          </p:grpSpPr>
          <p:grpSp>
            <p:nvGrpSpPr>
              <p:cNvPr id="96" name="Groupe 95">
                <a:extLst>
                  <a:ext uri="{FF2B5EF4-FFF2-40B4-BE49-F238E27FC236}">
                    <a16:creationId xmlns:a16="http://schemas.microsoft.com/office/drawing/2014/main" id="{E6EF98B5-F842-0047-9191-FCB3CE48DBB1}"/>
                  </a:ext>
                </a:extLst>
              </p:cNvPr>
              <p:cNvGrpSpPr/>
              <p:nvPr/>
            </p:nvGrpSpPr>
            <p:grpSpPr>
              <a:xfrm>
                <a:off x="15641060" y="21551989"/>
                <a:ext cx="534488" cy="553804"/>
                <a:chOff x="3370108" y="24427995"/>
                <a:chExt cx="661952" cy="1091730"/>
              </a:xfrm>
            </p:grpSpPr>
            <p:sp>
              <p:nvSpPr>
                <p:cNvPr id="98" name="Trapèze 97">
                  <a:extLst>
                    <a:ext uri="{FF2B5EF4-FFF2-40B4-BE49-F238E27FC236}">
                      <a16:creationId xmlns:a16="http://schemas.microsoft.com/office/drawing/2014/main" id="{58731A21-B242-AA49-AF9D-97EB00403DEE}"/>
                    </a:ext>
                  </a:extLst>
                </p:cNvPr>
                <p:cNvSpPr/>
                <p:nvPr/>
              </p:nvSpPr>
              <p:spPr bwMode="auto">
                <a:xfrm rot="10800000">
                  <a:off x="3370108" y="24685614"/>
                  <a:ext cx="661952" cy="834111"/>
                </a:xfrm>
                <a:prstGeom prst="trapezoid">
                  <a:avLst>
                    <a:gd name="adj" fmla="val 16386"/>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99" name="Ellipse 98">
                  <a:extLst>
                    <a:ext uri="{FF2B5EF4-FFF2-40B4-BE49-F238E27FC236}">
                      <a16:creationId xmlns:a16="http://schemas.microsoft.com/office/drawing/2014/main" id="{EFB0EDC7-7E68-E042-9984-F28421F6F4BE}"/>
                    </a:ext>
                  </a:extLst>
                </p:cNvPr>
                <p:cNvSpPr/>
                <p:nvPr/>
              </p:nvSpPr>
              <p:spPr bwMode="auto">
                <a:xfrm>
                  <a:off x="3370108" y="24427995"/>
                  <a:ext cx="661952" cy="504056"/>
                </a:xfrm>
                <a:prstGeom prst="ellipse">
                  <a:avLst/>
                </a:prstGeom>
                <a:blipFill>
                  <a:blip r:embed="rId4"/>
                  <a:tile tx="0" ty="0" sx="100000" sy="100000" flip="none" algn="tl"/>
                </a:bli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grpSp>
          <p:pic>
            <p:nvPicPr>
              <p:cNvPr id="97" name="Image 96">
                <a:extLst>
                  <a:ext uri="{FF2B5EF4-FFF2-40B4-BE49-F238E27FC236}">
                    <a16:creationId xmlns:a16="http://schemas.microsoft.com/office/drawing/2014/main" id="{EAC5FE50-42A2-914E-8D2D-269A12E5F7E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10000" r="90000">
                            <a14:foregroundMark x1="50000" y1="76000" x2="50000" y2="76000"/>
                            <a14:foregroundMark x1="50000" y1="78500" x2="50000" y2="78500"/>
                            <a14:backgroundMark x1="48800" y1="90000" x2="48800" y2="90000"/>
                            <a14:backgroundMark x1="50800" y1="85500" x2="50800" y2="85500"/>
                            <a14:backgroundMark x1="51400" y1="75000" x2="51400" y2="75000"/>
                            <a14:backgroundMark x1="53600" y1="80000" x2="53600" y2="80000"/>
                            <a14:backgroundMark x1="52800" y1="71500" x2="52800" y2="71500"/>
                            <a14:backgroundMark x1="51000" y1="74250" x2="51000" y2="74250"/>
                            <a14:backgroundMark x1="50800" y1="77000" x2="50800" y2="77000"/>
                            <a14:backgroundMark x1="53200" y1="74500" x2="53200" y2="74500"/>
                            <a14:backgroundMark x1="51600" y1="77500" x2="51600" y2="77500"/>
                          </a14:backgroundRemoval>
                        </a14:imgEffect>
                      </a14:imgLayer>
                    </a14:imgProps>
                  </a:ext>
                  <a:ext uri="{28A0092B-C50C-407E-A947-70E740481C1C}">
                    <a14:useLocalDpi xmlns:a14="http://schemas.microsoft.com/office/drawing/2010/main"/>
                  </a:ext>
                </a:extLst>
              </a:blip>
              <a:srcRect l="33939" r="32121" b="19486"/>
              <a:stretch/>
            </p:blipFill>
            <p:spPr>
              <a:xfrm>
                <a:off x="15146130" y="19757756"/>
                <a:ext cx="1640469" cy="1955945"/>
              </a:xfrm>
              <a:prstGeom prst="rect">
                <a:avLst/>
              </a:prstGeom>
            </p:spPr>
          </p:pic>
        </p:grpSp>
        <p:grpSp>
          <p:nvGrpSpPr>
            <p:cNvPr id="91" name="Groupe 90">
              <a:extLst>
                <a:ext uri="{FF2B5EF4-FFF2-40B4-BE49-F238E27FC236}">
                  <a16:creationId xmlns:a16="http://schemas.microsoft.com/office/drawing/2014/main" id="{4E8EE689-AB09-6148-85F1-0E70B1E15482}"/>
                </a:ext>
              </a:extLst>
            </p:cNvPr>
            <p:cNvGrpSpPr>
              <a:grpSpLocks noChangeAspect="1"/>
            </p:cNvGrpSpPr>
            <p:nvPr/>
          </p:nvGrpSpPr>
          <p:grpSpPr>
            <a:xfrm>
              <a:off x="6029490" y="3614705"/>
              <a:ext cx="703166" cy="1006456"/>
              <a:chOff x="15146130" y="19757756"/>
              <a:chExt cx="1640469" cy="2348037"/>
            </a:xfrm>
          </p:grpSpPr>
          <p:grpSp>
            <p:nvGrpSpPr>
              <p:cNvPr id="92" name="Groupe 91">
                <a:extLst>
                  <a:ext uri="{FF2B5EF4-FFF2-40B4-BE49-F238E27FC236}">
                    <a16:creationId xmlns:a16="http://schemas.microsoft.com/office/drawing/2014/main" id="{602F57D1-706A-924E-B116-9D8A6AFC1A66}"/>
                  </a:ext>
                </a:extLst>
              </p:cNvPr>
              <p:cNvGrpSpPr/>
              <p:nvPr/>
            </p:nvGrpSpPr>
            <p:grpSpPr>
              <a:xfrm>
                <a:off x="15641060" y="21551989"/>
                <a:ext cx="534488" cy="553804"/>
                <a:chOff x="3370108" y="24427995"/>
                <a:chExt cx="661952" cy="1091730"/>
              </a:xfrm>
            </p:grpSpPr>
            <p:sp>
              <p:nvSpPr>
                <p:cNvPr id="94" name="Trapèze 93">
                  <a:extLst>
                    <a:ext uri="{FF2B5EF4-FFF2-40B4-BE49-F238E27FC236}">
                      <a16:creationId xmlns:a16="http://schemas.microsoft.com/office/drawing/2014/main" id="{FEAB8AFC-6D01-B342-BDCE-5C8FBBCE5C75}"/>
                    </a:ext>
                  </a:extLst>
                </p:cNvPr>
                <p:cNvSpPr/>
                <p:nvPr/>
              </p:nvSpPr>
              <p:spPr bwMode="auto">
                <a:xfrm rot="10800000">
                  <a:off x="3370108" y="24685614"/>
                  <a:ext cx="661952" cy="834111"/>
                </a:xfrm>
                <a:prstGeom prst="trapezoid">
                  <a:avLst>
                    <a:gd name="adj" fmla="val 16386"/>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95" name="Ellipse 94">
                  <a:extLst>
                    <a:ext uri="{FF2B5EF4-FFF2-40B4-BE49-F238E27FC236}">
                      <a16:creationId xmlns:a16="http://schemas.microsoft.com/office/drawing/2014/main" id="{2D28E792-713C-6146-B17F-6889159BF3F3}"/>
                    </a:ext>
                  </a:extLst>
                </p:cNvPr>
                <p:cNvSpPr/>
                <p:nvPr/>
              </p:nvSpPr>
              <p:spPr bwMode="auto">
                <a:xfrm>
                  <a:off x="3370108" y="24427995"/>
                  <a:ext cx="661952" cy="504056"/>
                </a:xfrm>
                <a:prstGeom prst="ellipse">
                  <a:avLst/>
                </a:prstGeom>
                <a:blipFill>
                  <a:blip r:embed="rId4"/>
                  <a:tile tx="0" ty="0" sx="100000" sy="100000" flip="none" algn="tl"/>
                </a:bli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grpSp>
          <p:pic>
            <p:nvPicPr>
              <p:cNvPr id="93" name="Image 92">
                <a:extLst>
                  <a:ext uri="{FF2B5EF4-FFF2-40B4-BE49-F238E27FC236}">
                    <a16:creationId xmlns:a16="http://schemas.microsoft.com/office/drawing/2014/main" id="{F65BF70E-587C-E34A-88BE-42252C80218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10000" r="90000">
                            <a14:foregroundMark x1="50000" y1="76000" x2="50000" y2="76000"/>
                            <a14:foregroundMark x1="50000" y1="78500" x2="50000" y2="78500"/>
                            <a14:backgroundMark x1="48800" y1="90000" x2="48800" y2="90000"/>
                            <a14:backgroundMark x1="50800" y1="85500" x2="50800" y2="85500"/>
                            <a14:backgroundMark x1="51400" y1="75000" x2="51400" y2="75000"/>
                            <a14:backgroundMark x1="53600" y1="80000" x2="53600" y2="80000"/>
                            <a14:backgroundMark x1="52800" y1="71500" x2="52800" y2="71500"/>
                            <a14:backgroundMark x1="51000" y1="74250" x2="51000" y2="74250"/>
                            <a14:backgroundMark x1="50800" y1="77000" x2="50800" y2="77000"/>
                            <a14:backgroundMark x1="53200" y1="74500" x2="53200" y2="74500"/>
                            <a14:backgroundMark x1="51600" y1="77500" x2="51600" y2="77500"/>
                          </a14:backgroundRemoval>
                        </a14:imgEffect>
                      </a14:imgLayer>
                    </a14:imgProps>
                  </a:ext>
                  <a:ext uri="{28A0092B-C50C-407E-A947-70E740481C1C}">
                    <a14:useLocalDpi xmlns:a14="http://schemas.microsoft.com/office/drawing/2010/main"/>
                  </a:ext>
                </a:extLst>
              </a:blip>
              <a:srcRect l="33939" r="32121" b="19486"/>
              <a:stretch/>
            </p:blipFill>
            <p:spPr>
              <a:xfrm>
                <a:off x="15146130" y="19757756"/>
                <a:ext cx="1640469" cy="1955945"/>
              </a:xfrm>
              <a:prstGeom prst="rect">
                <a:avLst/>
              </a:prstGeom>
            </p:spPr>
          </p:pic>
        </p:grpSp>
        <p:sp>
          <p:nvSpPr>
            <p:cNvPr id="56" name="ZoneTexte 55">
              <a:extLst>
                <a:ext uri="{FF2B5EF4-FFF2-40B4-BE49-F238E27FC236}">
                  <a16:creationId xmlns:a16="http://schemas.microsoft.com/office/drawing/2014/main" id="{9708AF86-A50A-8D46-8298-A9017E2876F3}"/>
                </a:ext>
              </a:extLst>
            </p:cNvPr>
            <p:cNvSpPr txBox="1"/>
            <p:nvPr/>
          </p:nvSpPr>
          <p:spPr>
            <a:xfrm>
              <a:off x="7816448" y="4569590"/>
              <a:ext cx="772904" cy="307777"/>
            </a:xfrm>
            <a:prstGeom prst="rect">
              <a:avLst/>
            </a:prstGeom>
            <a:noFill/>
          </p:spPr>
          <p:txBody>
            <a:bodyPr wrap="none" rtlCol="0">
              <a:spAutoFit/>
            </a:bodyPr>
            <a:lstStyle/>
            <a:p>
              <a:r>
                <a:rPr lang="en-US" sz="1400" dirty="0"/>
                <a:t>2 weeks</a:t>
              </a:r>
            </a:p>
          </p:txBody>
        </p:sp>
        <p:grpSp>
          <p:nvGrpSpPr>
            <p:cNvPr id="57" name="Groupe 56">
              <a:extLst>
                <a:ext uri="{FF2B5EF4-FFF2-40B4-BE49-F238E27FC236}">
                  <a16:creationId xmlns:a16="http://schemas.microsoft.com/office/drawing/2014/main" id="{0A751EA5-9122-384F-8DDD-012CBDE6A3EB}"/>
                </a:ext>
              </a:extLst>
            </p:cNvPr>
            <p:cNvGrpSpPr>
              <a:grpSpLocks noChangeAspect="1"/>
            </p:cNvGrpSpPr>
            <p:nvPr/>
          </p:nvGrpSpPr>
          <p:grpSpPr>
            <a:xfrm>
              <a:off x="7877544" y="3615033"/>
              <a:ext cx="703166" cy="1006456"/>
              <a:chOff x="15146130" y="19757756"/>
              <a:chExt cx="1640469" cy="2348037"/>
            </a:xfrm>
          </p:grpSpPr>
          <p:grpSp>
            <p:nvGrpSpPr>
              <p:cNvPr id="108" name="Groupe 107">
                <a:extLst>
                  <a:ext uri="{FF2B5EF4-FFF2-40B4-BE49-F238E27FC236}">
                    <a16:creationId xmlns:a16="http://schemas.microsoft.com/office/drawing/2014/main" id="{304C5597-6FB9-524D-A204-6E0399A83382}"/>
                  </a:ext>
                </a:extLst>
              </p:cNvPr>
              <p:cNvGrpSpPr/>
              <p:nvPr/>
            </p:nvGrpSpPr>
            <p:grpSpPr>
              <a:xfrm>
                <a:off x="15641060" y="21551989"/>
                <a:ext cx="534488" cy="553804"/>
                <a:chOff x="3370108" y="24427995"/>
                <a:chExt cx="661952" cy="1091730"/>
              </a:xfrm>
            </p:grpSpPr>
            <p:sp>
              <p:nvSpPr>
                <p:cNvPr id="110" name="Trapèze 109">
                  <a:extLst>
                    <a:ext uri="{FF2B5EF4-FFF2-40B4-BE49-F238E27FC236}">
                      <a16:creationId xmlns:a16="http://schemas.microsoft.com/office/drawing/2014/main" id="{E5C3BABB-6891-D644-A11A-608ADE6D5D2A}"/>
                    </a:ext>
                  </a:extLst>
                </p:cNvPr>
                <p:cNvSpPr/>
                <p:nvPr/>
              </p:nvSpPr>
              <p:spPr bwMode="auto">
                <a:xfrm rot="10800000">
                  <a:off x="3370108" y="24685614"/>
                  <a:ext cx="661952" cy="834111"/>
                </a:xfrm>
                <a:prstGeom prst="trapezoid">
                  <a:avLst>
                    <a:gd name="adj" fmla="val 16386"/>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111" name="Ellipse 110">
                  <a:extLst>
                    <a:ext uri="{FF2B5EF4-FFF2-40B4-BE49-F238E27FC236}">
                      <a16:creationId xmlns:a16="http://schemas.microsoft.com/office/drawing/2014/main" id="{43F3D048-28FB-8E47-9F4D-D8C5BF559DFA}"/>
                    </a:ext>
                  </a:extLst>
                </p:cNvPr>
                <p:cNvSpPr/>
                <p:nvPr/>
              </p:nvSpPr>
              <p:spPr bwMode="auto">
                <a:xfrm>
                  <a:off x="3370108" y="24427995"/>
                  <a:ext cx="661952" cy="504056"/>
                </a:xfrm>
                <a:prstGeom prst="ellipse">
                  <a:avLst/>
                </a:prstGeom>
                <a:blipFill>
                  <a:blip r:embed="rId4"/>
                  <a:tile tx="0" ty="0" sx="100000" sy="100000" flip="none" algn="tl"/>
                </a:bli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grpSp>
          <p:pic>
            <p:nvPicPr>
              <p:cNvPr id="109" name="Image 108">
                <a:extLst>
                  <a:ext uri="{FF2B5EF4-FFF2-40B4-BE49-F238E27FC236}">
                    <a16:creationId xmlns:a16="http://schemas.microsoft.com/office/drawing/2014/main" id="{010CA28D-6994-6F49-B403-8EF66029617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10000" r="90000">
                            <a14:foregroundMark x1="50000" y1="76000" x2="50000" y2="76000"/>
                            <a14:foregroundMark x1="50000" y1="78500" x2="50000" y2="78500"/>
                            <a14:backgroundMark x1="48800" y1="90000" x2="48800" y2="90000"/>
                            <a14:backgroundMark x1="50800" y1="85500" x2="50800" y2="85500"/>
                            <a14:backgroundMark x1="51400" y1="75000" x2="51400" y2="75000"/>
                            <a14:backgroundMark x1="53600" y1="80000" x2="53600" y2="80000"/>
                            <a14:backgroundMark x1="52800" y1="71500" x2="52800" y2="71500"/>
                            <a14:backgroundMark x1="51000" y1="74250" x2="51000" y2="74250"/>
                            <a14:backgroundMark x1="50800" y1="77000" x2="50800" y2="77000"/>
                            <a14:backgroundMark x1="53200" y1="74500" x2="53200" y2="74500"/>
                            <a14:backgroundMark x1="51600" y1="77500" x2="51600" y2="77500"/>
                          </a14:backgroundRemoval>
                        </a14:imgEffect>
                      </a14:imgLayer>
                    </a14:imgProps>
                  </a:ext>
                  <a:ext uri="{28A0092B-C50C-407E-A947-70E740481C1C}">
                    <a14:useLocalDpi xmlns:a14="http://schemas.microsoft.com/office/drawing/2010/main"/>
                  </a:ext>
                </a:extLst>
              </a:blip>
              <a:srcRect l="33939" r="32121" b="19486"/>
              <a:stretch/>
            </p:blipFill>
            <p:spPr>
              <a:xfrm>
                <a:off x="15146130" y="19757756"/>
                <a:ext cx="1640469" cy="1955945"/>
              </a:xfrm>
              <a:prstGeom prst="rect">
                <a:avLst/>
              </a:prstGeom>
            </p:spPr>
          </p:pic>
        </p:grpSp>
        <p:sp>
          <p:nvSpPr>
            <p:cNvPr id="3" name="ZoneTexte 2">
              <a:extLst>
                <a:ext uri="{FF2B5EF4-FFF2-40B4-BE49-F238E27FC236}">
                  <a16:creationId xmlns:a16="http://schemas.microsoft.com/office/drawing/2014/main" id="{6679B79B-4E15-CB4C-BB36-407399785DA6}"/>
                </a:ext>
              </a:extLst>
            </p:cNvPr>
            <p:cNvSpPr txBox="1"/>
            <p:nvPr/>
          </p:nvSpPr>
          <p:spPr>
            <a:xfrm>
              <a:off x="6080732" y="5365675"/>
              <a:ext cx="1735732" cy="307777"/>
            </a:xfrm>
            <a:prstGeom prst="rect">
              <a:avLst/>
            </a:prstGeom>
            <a:noFill/>
          </p:spPr>
          <p:txBody>
            <a:bodyPr wrap="none" rtlCol="0">
              <a:spAutoFit/>
            </a:bodyPr>
            <a:lstStyle/>
            <a:p>
              <a:r>
                <a:rPr lang="en-US" sz="1400">
                  <a:solidFill>
                    <a:srgbClr val="0070C0"/>
                  </a:solidFill>
                </a:rPr>
                <a:t>Pathogen inoculation</a:t>
              </a:r>
            </a:p>
          </p:txBody>
        </p:sp>
        <p:cxnSp>
          <p:nvCxnSpPr>
            <p:cNvPr id="9" name="Connecteur droit avec flèche 8">
              <a:extLst>
                <a:ext uri="{FF2B5EF4-FFF2-40B4-BE49-F238E27FC236}">
                  <a16:creationId xmlns:a16="http://schemas.microsoft.com/office/drawing/2014/main" id="{D56FD1CE-46BC-5649-BF4B-A0E9B3308173}"/>
                </a:ext>
              </a:extLst>
            </p:cNvPr>
            <p:cNvCxnSpPr>
              <a:stCxn id="3" idx="0"/>
              <a:endCxn id="83" idx="1"/>
            </p:cNvCxnSpPr>
            <p:nvPr/>
          </p:nvCxnSpPr>
          <p:spPr>
            <a:xfrm flipV="1">
              <a:off x="6948598" y="4723151"/>
              <a:ext cx="2577" cy="6425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5" name="ZoneTexte 4">
            <a:extLst>
              <a:ext uri="{FF2B5EF4-FFF2-40B4-BE49-F238E27FC236}">
                <a16:creationId xmlns:a16="http://schemas.microsoft.com/office/drawing/2014/main" id="{61461A9D-F819-ED4A-BC23-4A03FC444979}"/>
              </a:ext>
            </a:extLst>
          </p:cNvPr>
          <p:cNvSpPr txBox="1"/>
          <p:nvPr/>
        </p:nvSpPr>
        <p:spPr>
          <a:xfrm>
            <a:off x="3664020" y="6203357"/>
            <a:ext cx="4863960" cy="461665"/>
          </a:xfrm>
          <a:prstGeom prst="rect">
            <a:avLst/>
          </a:prstGeom>
          <a:noFill/>
        </p:spPr>
        <p:txBody>
          <a:bodyPr wrap="none" rtlCol="0">
            <a:spAutoFit/>
          </a:bodyPr>
          <a:lstStyle/>
          <a:p>
            <a:r>
              <a:rPr lang="fr-FR" sz="2400" b="1" dirty="0" err="1">
                <a:solidFill>
                  <a:srgbClr val="00B050"/>
                </a:solidFill>
              </a:rPr>
              <a:t>Results</a:t>
            </a:r>
            <a:r>
              <a:rPr lang="fr-FR" sz="2400" b="1" dirty="0">
                <a:solidFill>
                  <a:srgbClr val="00B050"/>
                </a:solidFill>
              </a:rPr>
              <a:t> </a:t>
            </a:r>
            <a:r>
              <a:rPr lang="fr-FR" sz="2400" b="1" dirty="0" err="1">
                <a:solidFill>
                  <a:srgbClr val="00B050"/>
                </a:solidFill>
              </a:rPr>
              <a:t>will</a:t>
            </a:r>
            <a:r>
              <a:rPr lang="fr-FR" sz="2400" b="1" dirty="0">
                <a:solidFill>
                  <a:srgbClr val="00B050"/>
                </a:solidFill>
              </a:rPr>
              <a:t> </a:t>
            </a:r>
            <a:r>
              <a:rPr lang="fr-FR" sz="2400" b="1" dirty="0" err="1">
                <a:solidFill>
                  <a:srgbClr val="00B050"/>
                </a:solidFill>
              </a:rPr>
              <a:t>be</a:t>
            </a:r>
            <a:r>
              <a:rPr lang="fr-FR" sz="2400" b="1" dirty="0">
                <a:solidFill>
                  <a:srgbClr val="00B050"/>
                </a:solidFill>
              </a:rPr>
              <a:t> </a:t>
            </a:r>
            <a:r>
              <a:rPr lang="fr-FR" sz="2400" b="1" dirty="0" err="1">
                <a:solidFill>
                  <a:srgbClr val="00B050"/>
                </a:solidFill>
              </a:rPr>
              <a:t>obtained</a:t>
            </a:r>
            <a:r>
              <a:rPr lang="fr-FR" sz="2400" b="1" dirty="0">
                <a:solidFill>
                  <a:srgbClr val="00B050"/>
                </a:solidFill>
              </a:rPr>
              <a:t> in May 2023</a:t>
            </a:r>
          </a:p>
        </p:txBody>
      </p:sp>
      <p:pic>
        <p:nvPicPr>
          <p:cNvPr id="69" name="Image 68">
            <a:extLst>
              <a:ext uri="{FF2B5EF4-FFF2-40B4-BE49-F238E27FC236}">
                <a16:creationId xmlns:a16="http://schemas.microsoft.com/office/drawing/2014/main" id="{A37F5577-935D-4319-9A65-EE0E3A5B2F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1819" y="69277"/>
            <a:ext cx="2305988" cy="864746"/>
          </a:xfrm>
          <a:prstGeom prst="rect">
            <a:avLst/>
          </a:prstGeom>
        </p:spPr>
      </p:pic>
      <p:sp>
        <p:nvSpPr>
          <p:cNvPr id="6" name="Title 1">
            <a:extLst>
              <a:ext uri="{FF2B5EF4-FFF2-40B4-BE49-F238E27FC236}">
                <a16:creationId xmlns:a16="http://schemas.microsoft.com/office/drawing/2014/main" id="{11201592-AE03-319B-46C4-143683860DF5}"/>
              </a:ext>
            </a:extLst>
          </p:cNvPr>
          <p:cNvSpPr txBox="1">
            <a:spLocks/>
          </p:cNvSpPr>
          <p:nvPr/>
        </p:nvSpPr>
        <p:spPr>
          <a:xfrm>
            <a:off x="2141004" y="171345"/>
            <a:ext cx="7358408" cy="66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n w="0"/>
                <a:solidFill>
                  <a:srgbClr val="00B050"/>
                </a:solidFill>
                <a:effectLst>
                  <a:outerShdw blurRad="38100" dist="25400" dir="5400000" algn="ctr" rotWithShape="0">
                    <a:srgbClr val="6E747A">
                      <a:alpha val="43000"/>
                    </a:srgbClr>
                  </a:outerShdw>
                </a:effectLst>
              </a:rPr>
              <a:t>BioBESTicide current activities</a:t>
            </a:r>
          </a:p>
        </p:txBody>
      </p:sp>
    </p:spTree>
    <p:extLst>
      <p:ext uri="{BB962C8B-B14F-4D97-AF65-F5344CB8AC3E}">
        <p14:creationId xmlns:p14="http://schemas.microsoft.com/office/powerpoint/2010/main" val="366107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83C043E-0B89-4B92-913F-ACF1F937FD7A}"/>
              </a:ext>
            </a:extLst>
          </p:cNvPr>
          <p:cNvSpPr>
            <a:spLocks noGrp="1"/>
          </p:cNvSpPr>
          <p:nvPr>
            <p:ph type="sldNum" sz="quarter" idx="12"/>
          </p:nvPr>
        </p:nvSpPr>
        <p:spPr/>
        <p:txBody>
          <a:bodyPr/>
          <a:lstStyle/>
          <a:p>
            <a:fld id="{D3D4888B-C296-4E4A-9546-D62A0F7C821F}" type="slidenum">
              <a:rPr lang="it-IT" smtClean="0"/>
              <a:pPr/>
              <a:t>12</a:t>
            </a:fld>
            <a:endParaRPr lang="it-IT" dirty="0"/>
          </a:p>
        </p:txBody>
      </p:sp>
      <p:pic>
        <p:nvPicPr>
          <p:cNvPr id="5" name="Picture 2" descr="Biotechnologie Microbienne | Greencell | France">
            <a:extLst>
              <a:ext uri="{FF2B5EF4-FFF2-40B4-BE49-F238E27FC236}">
                <a16:creationId xmlns:a16="http://schemas.microsoft.com/office/drawing/2014/main" id="{9147A8A6-D8BD-869E-3D28-25518453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5CA5292-9527-0978-62BC-C4CDDF1FC45D}"/>
              </a:ext>
            </a:extLst>
          </p:cNvPr>
          <p:cNvSpPr>
            <a:spLocks noGrp="1"/>
          </p:cNvSpPr>
          <p:nvPr>
            <p:ph type="title"/>
          </p:nvPr>
        </p:nvSpPr>
        <p:spPr>
          <a:xfrm>
            <a:off x="2416796" y="199992"/>
            <a:ext cx="7358408" cy="664754"/>
          </a:xfrm>
        </p:spPr>
        <p:txBody>
          <a:bodyPr>
            <a:normAutofit/>
          </a:bodyPr>
          <a:lstStyle/>
          <a:p>
            <a:pPr algn="ctr"/>
            <a:r>
              <a:rPr lang="en-US" sz="4000" b="1" dirty="0">
                <a:ln w="0"/>
                <a:solidFill>
                  <a:srgbClr val="00B050"/>
                </a:solidFill>
                <a:effectLst>
                  <a:outerShdw blurRad="38100" dist="25400" dir="5400000" algn="ctr" rotWithShape="0">
                    <a:srgbClr val="6E747A">
                      <a:alpha val="43000"/>
                    </a:srgbClr>
                  </a:outerShdw>
                </a:effectLst>
              </a:rPr>
              <a:t>BioBESTicide application</a:t>
            </a:r>
          </a:p>
        </p:txBody>
      </p:sp>
      <p:pic>
        <p:nvPicPr>
          <p:cNvPr id="1026" name="Picture 2">
            <a:extLst>
              <a:ext uri="{FF2B5EF4-FFF2-40B4-BE49-F238E27FC236}">
                <a16:creationId xmlns:a16="http://schemas.microsoft.com/office/drawing/2014/main" id="{FD68B964-FF5F-30B7-DB0C-EAA3334DC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a:stretch/>
        </p:blipFill>
        <p:spPr bwMode="auto">
          <a:xfrm>
            <a:off x="1151467" y="1616075"/>
            <a:ext cx="6144925" cy="362585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076490E-E4B6-1AD6-C1C2-C7B389659F14}"/>
              </a:ext>
            </a:extLst>
          </p:cNvPr>
          <p:cNvSpPr txBox="1"/>
          <p:nvPr/>
        </p:nvSpPr>
        <p:spPr>
          <a:xfrm>
            <a:off x="7968071" y="1616075"/>
            <a:ext cx="3682177"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Soil-direct application</a:t>
            </a:r>
          </a:p>
          <a:p>
            <a:endParaRPr lang="en-US" sz="2400" dirty="0"/>
          </a:p>
          <a:p>
            <a:pPr marL="342900" indent="-342900">
              <a:buFont typeface="Arial" panose="020B0604020202020204" pitchFamily="34" charset="0"/>
              <a:buChar char="•"/>
            </a:pPr>
            <a:r>
              <a:rPr lang="en-US" sz="2400" dirty="0"/>
              <a:t>Same equipment as pesticides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Non-hazardous components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Environmental friendly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Sustainable</a:t>
            </a:r>
          </a:p>
          <a:p>
            <a:endParaRPr lang="en-US" sz="2400" dirty="0"/>
          </a:p>
        </p:txBody>
      </p:sp>
    </p:spTree>
    <p:extLst>
      <p:ext uri="{BB962C8B-B14F-4D97-AF65-F5344CB8AC3E}">
        <p14:creationId xmlns:p14="http://schemas.microsoft.com/office/powerpoint/2010/main" val="336108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83C043E-0B89-4B92-913F-ACF1F937FD7A}"/>
              </a:ext>
            </a:extLst>
          </p:cNvPr>
          <p:cNvSpPr>
            <a:spLocks noGrp="1"/>
          </p:cNvSpPr>
          <p:nvPr>
            <p:ph type="sldNum" sz="quarter" idx="12"/>
          </p:nvPr>
        </p:nvSpPr>
        <p:spPr/>
        <p:txBody>
          <a:bodyPr/>
          <a:lstStyle/>
          <a:p>
            <a:fld id="{D3D4888B-C296-4E4A-9546-D62A0F7C821F}" type="slidenum">
              <a:rPr lang="it-IT" smtClean="0"/>
              <a:pPr/>
              <a:t>13</a:t>
            </a:fld>
            <a:endParaRPr lang="it-IT" dirty="0"/>
          </a:p>
        </p:txBody>
      </p:sp>
      <p:pic>
        <p:nvPicPr>
          <p:cNvPr id="5" name="Picture 2" descr="Biotechnologie Microbienne | Greencell | France">
            <a:extLst>
              <a:ext uri="{FF2B5EF4-FFF2-40B4-BE49-F238E27FC236}">
                <a16:creationId xmlns:a16="http://schemas.microsoft.com/office/drawing/2014/main" id="{9147A8A6-D8BD-869E-3D28-255184536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5CA5292-9527-0978-62BC-C4CDDF1FC45D}"/>
              </a:ext>
            </a:extLst>
          </p:cNvPr>
          <p:cNvSpPr>
            <a:spLocks noGrp="1"/>
          </p:cNvSpPr>
          <p:nvPr>
            <p:ph type="title"/>
          </p:nvPr>
        </p:nvSpPr>
        <p:spPr>
          <a:xfrm>
            <a:off x="2518396" y="199315"/>
            <a:ext cx="7358408" cy="664754"/>
          </a:xfrm>
        </p:spPr>
        <p:txBody>
          <a:bodyPr>
            <a:normAutofit/>
          </a:bodyPr>
          <a:lstStyle/>
          <a:p>
            <a:pPr algn="ctr"/>
            <a:r>
              <a:rPr lang="en-US" sz="4000" b="1" dirty="0">
                <a:ln w="0"/>
                <a:solidFill>
                  <a:srgbClr val="00B050"/>
                </a:solidFill>
                <a:effectLst>
                  <a:outerShdw blurRad="38100" dist="25400" dir="5400000" algn="ctr" rotWithShape="0">
                    <a:srgbClr val="6E747A">
                      <a:alpha val="43000"/>
                    </a:srgbClr>
                  </a:outerShdw>
                </a:effectLst>
              </a:rPr>
              <a:t>BioBESTicide regulation</a:t>
            </a:r>
          </a:p>
        </p:txBody>
      </p:sp>
      <p:sp>
        <p:nvSpPr>
          <p:cNvPr id="8" name="ZoneTexte 7">
            <a:extLst>
              <a:ext uri="{FF2B5EF4-FFF2-40B4-BE49-F238E27FC236}">
                <a16:creationId xmlns:a16="http://schemas.microsoft.com/office/drawing/2014/main" id="{FF8DC543-3DA2-FF59-9A5B-96F370827462}"/>
              </a:ext>
            </a:extLst>
          </p:cNvPr>
          <p:cNvSpPr txBox="1"/>
          <p:nvPr/>
        </p:nvSpPr>
        <p:spPr>
          <a:xfrm>
            <a:off x="6197600" y="1354667"/>
            <a:ext cx="184731" cy="369332"/>
          </a:xfrm>
          <a:prstGeom prst="rect">
            <a:avLst/>
          </a:prstGeom>
          <a:noFill/>
        </p:spPr>
        <p:txBody>
          <a:bodyPr wrap="none" rtlCol="0">
            <a:spAutoFit/>
          </a:bodyPr>
          <a:lstStyle/>
          <a:p>
            <a:endParaRPr lang="en-US" dirty="0"/>
          </a:p>
        </p:txBody>
      </p:sp>
      <p:sp>
        <p:nvSpPr>
          <p:cNvPr id="3" name="ZoneTexte 2">
            <a:extLst>
              <a:ext uri="{FF2B5EF4-FFF2-40B4-BE49-F238E27FC236}">
                <a16:creationId xmlns:a16="http://schemas.microsoft.com/office/drawing/2014/main" id="{C749AAC1-AB75-8531-37B8-A5C63A873396}"/>
              </a:ext>
            </a:extLst>
          </p:cNvPr>
          <p:cNvSpPr txBox="1"/>
          <p:nvPr/>
        </p:nvSpPr>
        <p:spPr>
          <a:xfrm>
            <a:off x="6096000" y="4223506"/>
            <a:ext cx="5393266" cy="1015663"/>
          </a:xfrm>
          <a:prstGeom prst="rect">
            <a:avLst/>
          </a:prstGeom>
          <a:noFill/>
        </p:spPr>
        <p:txBody>
          <a:bodyPr wrap="square">
            <a:spAutoFit/>
          </a:bodyPr>
          <a:lstStyle/>
          <a:p>
            <a:pPr algn="ctr" fontAlgn="t"/>
            <a:r>
              <a:rPr lang="en-US" sz="2000" dirty="0">
                <a:solidFill>
                  <a:schemeClr val="tx1"/>
                </a:solidFill>
                <a:effectLst/>
                <a:cs typeface="Arial" panose="020B0604020202020204" pitchFamily="34" charset="0"/>
              </a:rPr>
              <a:t>Completion of the approval dossier to add </a:t>
            </a:r>
            <a:r>
              <a:rPr lang="en-US" sz="2000" i="1" dirty="0">
                <a:solidFill>
                  <a:schemeClr val="tx1"/>
                </a:solidFill>
                <a:effectLst/>
                <a:cs typeface="Arial" panose="020B0604020202020204" pitchFamily="34" charset="0"/>
              </a:rPr>
              <a:t>Pythium oligandrum </a:t>
            </a:r>
            <a:r>
              <a:rPr lang="en-US" sz="2000" dirty="0">
                <a:solidFill>
                  <a:schemeClr val="tx1"/>
                </a:solidFill>
                <a:effectLst/>
                <a:cs typeface="Arial" panose="020B0604020202020204" pitchFamily="34" charset="0"/>
              </a:rPr>
              <a:t>strain I-5180 in the list of the approved active substances at European level</a:t>
            </a:r>
            <a:endParaRPr lang="nl-NL" sz="2000" dirty="0">
              <a:solidFill>
                <a:schemeClr val="tx1"/>
              </a:solidFill>
              <a:effectLst/>
              <a:cs typeface="Arial" panose="020B0604020202020204" pitchFamily="34" charset="0"/>
            </a:endParaRPr>
          </a:p>
        </p:txBody>
      </p:sp>
      <p:pic>
        <p:nvPicPr>
          <p:cNvPr id="2050" name="Picture 2">
            <a:extLst>
              <a:ext uri="{FF2B5EF4-FFF2-40B4-BE49-F238E27FC236}">
                <a16:creationId xmlns:a16="http://schemas.microsoft.com/office/drawing/2014/main" id="{2FA3F17D-E66A-6884-AE38-DC4C23940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183" y="1937864"/>
            <a:ext cx="4152900" cy="19558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0DA173AA-F2CB-F7FA-0647-0F6D44B1B973}"/>
              </a:ext>
            </a:extLst>
          </p:cNvPr>
          <p:cNvSpPr txBox="1"/>
          <p:nvPr/>
        </p:nvSpPr>
        <p:spPr>
          <a:xfrm>
            <a:off x="1058422" y="4257482"/>
            <a:ext cx="4317669" cy="1323439"/>
          </a:xfrm>
          <a:prstGeom prst="rect">
            <a:avLst/>
          </a:prstGeom>
          <a:noFill/>
        </p:spPr>
        <p:txBody>
          <a:bodyPr wrap="square">
            <a:spAutoFit/>
          </a:bodyPr>
          <a:lstStyle/>
          <a:p>
            <a:pPr algn="ctr"/>
            <a:r>
              <a:rPr lang="en-US" sz="2000" dirty="0"/>
              <a:t>The final version of the approval dossier (DAR – Draft Assessment Report) is available and was sent to EFSA (</a:t>
            </a:r>
            <a:r>
              <a:rPr lang="en-US" sz="2000" b="1" dirty="0"/>
              <a:t>Under public revision</a:t>
            </a:r>
            <a:r>
              <a:rPr lang="en-US" sz="2000" dirty="0"/>
              <a:t>).</a:t>
            </a:r>
          </a:p>
        </p:txBody>
      </p:sp>
      <p:pic>
        <p:nvPicPr>
          <p:cNvPr id="11" name="Image 10">
            <a:extLst>
              <a:ext uri="{FF2B5EF4-FFF2-40B4-BE49-F238E27FC236}">
                <a16:creationId xmlns:a16="http://schemas.microsoft.com/office/drawing/2014/main" id="{398F5A61-1372-D029-439D-7B7A600C05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5734" y="1874156"/>
            <a:ext cx="3367731" cy="2246150"/>
          </a:xfrm>
          <a:prstGeom prst="rect">
            <a:avLst/>
          </a:prstGeom>
        </p:spPr>
      </p:pic>
      <p:sp>
        <p:nvSpPr>
          <p:cNvPr id="13" name="ZoneTexte 12">
            <a:extLst>
              <a:ext uri="{FF2B5EF4-FFF2-40B4-BE49-F238E27FC236}">
                <a16:creationId xmlns:a16="http://schemas.microsoft.com/office/drawing/2014/main" id="{4699BFA0-572F-80D5-533C-963663D88FFA}"/>
              </a:ext>
            </a:extLst>
          </p:cNvPr>
          <p:cNvSpPr txBox="1"/>
          <p:nvPr/>
        </p:nvSpPr>
        <p:spPr>
          <a:xfrm>
            <a:off x="3149600" y="5856167"/>
            <a:ext cx="6096000" cy="707886"/>
          </a:xfrm>
          <a:prstGeom prst="rect">
            <a:avLst/>
          </a:prstGeom>
          <a:noFill/>
        </p:spPr>
        <p:txBody>
          <a:bodyPr wrap="square">
            <a:spAutoFit/>
          </a:bodyPr>
          <a:lstStyle/>
          <a:p>
            <a:pPr algn="ctr"/>
            <a:r>
              <a:rPr lang="en-US" sz="2000" b="1" dirty="0"/>
              <a:t>Submission of the dossier to the concerned European Ministries (France, Italy and Spain). Expected for 2023</a:t>
            </a:r>
          </a:p>
        </p:txBody>
      </p:sp>
    </p:spTree>
    <p:extLst>
      <p:ext uri="{BB962C8B-B14F-4D97-AF65-F5344CB8AC3E}">
        <p14:creationId xmlns:p14="http://schemas.microsoft.com/office/powerpoint/2010/main" val="327076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83C043E-0B89-4B92-913F-ACF1F937FD7A}"/>
              </a:ext>
            </a:extLst>
          </p:cNvPr>
          <p:cNvSpPr>
            <a:spLocks noGrp="1"/>
          </p:cNvSpPr>
          <p:nvPr>
            <p:ph type="sldNum" sz="quarter" idx="12"/>
          </p:nvPr>
        </p:nvSpPr>
        <p:spPr/>
        <p:txBody>
          <a:bodyPr/>
          <a:lstStyle/>
          <a:p>
            <a:fld id="{D3D4888B-C296-4E4A-9546-D62A0F7C821F}" type="slidenum">
              <a:rPr lang="it-IT" smtClean="0"/>
              <a:pPr/>
              <a:t>14</a:t>
            </a:fld>
            <a:endParaRPr lang="it-IT" dirty="0"/>
          </a:p>
        </p:txBody>
      </p:sp>
      <p:pic>
        <p:nvPicPr>
          <p:cNvPr id="5" name="Picture 2" descr="Biotechnologie Microbienne | Greencell | France">
            <a:extLst>
              <a:ext uri="{FF2B5EF4-FFF2-40B4-BE49-F238E27FC236}">
                <a16:creationId xmlns:a16="http://schemas.microsoft.com/office/drawing/2014/main" id="{9147A8A6-D8BD-869E-3D28-255184536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FF8DC543-3DA2-FF59-9A5B-96F370827462}"/>
              </a:ext>
            </a:extLst>
          </p:cNvPr>
          <p:cNvSpPr txBox="1"/>
          <p:nvPr/>
        </p:nvSpPr>
        <p:spPr>
          <a:xfrm>
            <a:off x="6197600" y="1354667"/>
            <a:ext cx="184731" cy="369332"/>
          </a:xfrm>
          <a:prstGeom prst="rect">
            <a:avLst/>
          </a:prstGeom>
          <a:noFill/>
        </p:spPr>
        <p:txBody>
          <a:bodyPr wrap="none" rtlCol="0">
            <a:spAutoFit/>
          </a:bodyPr>
          <a:lstStyle/>
          <a:p>
            <a:endParaRPr lang="en-US" dirty="0"/>
          </a:p>
        </p:txBody>
      </p:sp>
      <p:graphicFrame>
        <p:nvGraphicFramePr>
          <p:cNvPr id="15" name="Diagramme 14">
            <a:extLst>
              <a:ext uri="{FF2B5EF4-FFF2-40B4-BE49-F238E27FC236}">
                <a16:creationId xmlns:a16="http://schemas.microsoft.com/office/drawing/2014/main" id="{CB8E74C4-414C-B519-8D2E-B817C8755CA4}"/>
              </a:ext>
            </a:extLst>
          </p:cNvPr>
          <p:cNvGraphicFramePr/>
          <p:nvPr>
            <p:extLst>
              <p:ext uri="{D42A27DB-BD31-4B8C-83A1-F6EECF244321}">
                <p14:modId xmlns:p14="http://schemas.microsoft.com/office/powerpoint/2010/main" val="4202453065"/>
              </p:ext>
            </p:extLst>
          </p:nvPr>
        </p:nvGraphicFramePr>
        <p:xfrm>
          <a:off x="2590528" y="311104"/>
          <a:ext cx="70109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a:extLst>
              <a:ext uri="{FF2B5EF4-FFF2-40B4-BE49-F238E27FC236}">
                <a16:creationId xmlns:a16="http://schemas.microsoft.com/office/drawing/2014/main" id="{92F0DBD7-77FA-036D-D4BB-8A418BA05FEC}"/>
              </a:ext>
            </a:extLst>
          </p:cNvPr>
          <p:cNvSpPr/>
          <p:nvPr/>
        </p:nvSpPr>
        <p:spPr>
          <a:xfrm>
            <a:off x="3283236" y="5739780"/>
            <a:ext cx="5625523" cy="1015663"/>
          </a:xfrm>
          <a:prstGeom prst="rect">
            <a:avLst/>
          </a:prstGeom>
          <a:noFill/>
        </p:spPr>
        <p:txBody>
          <a:bodyPr wrap="square" lIns="91440" tIns="45720" rIns="91440" bIns="45720">
            <a:spAutoFit/>
          </a:bodyPr>
          <a:lstStyle/>
          <a:p>
            <a:pPr algn="ctr"/>
            <a:r>
              <a:rPr lang="en-US" sz="6000" dirty="0">
                <a:ln w="0"/>
                <a:solidFill>
                  <a:srgbClr val="00B050"/>
                </a:solidFill>
                <a:effectLst>
                  <a:outerShdw blurRad="38100" dist="25400" dir="5400000" algn="ctr" rotWithShape="0">
                    <a:srgbClr val="6E747A">
                      <a:alpha val="43000"/>
                    </a:srgbClr>
                  </a:outerShdw>
                </a:effectLst>
              </a:rPr>
              <a:t>Available in 2023</a:t>
            </a:r>
          </a:p>
        </p:txBody>
      </p:sp>
    </p:spTree>
    <p:extLst>
      <p:ext uri="{BB962C8B-B14F-4D97-AF65-F5344CB8AC3E}">
        <p14:creationId xmlns:p14="http://schemas.microsoft.com/office/powerpoint/2010/main" val="224058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6C8-D98E-4C8E-88A2-2872FB35DFF2}"/>
              </a:ext>
            </a:extLst>
          </p:cNvPr>
          <p:cNvSpPr>
            <a:spLocks noGrp="1"/>
          </p:cNvSpPr>
          <p:nvPr>
            <p:ph type="title"/>
          </p:nvPr>
        </p:nvSpPr>
        <p:spPr>
          <a:xfrm>
            <a:off x="2360525" y="291914"/>
            <a:ext cx="7358408" cy="664754"/>
          </a:xfrm>
        </p:spPr>
        <p:txBody>
          <a:bodyPr>
            <a:normAutofit/>
          </a:bodyPr>
          <a:lstStyle/>
          <a:p>
            <a:pPr algn="ctr"/>
            <a:r>
              <a:rPr lang="en-AU" sz="4000" b="1" dirty="0">
                <a:ln w="0"/>
                <a:solidFill>
                  <a:srgbClr val="00B050"/>
                </a:solidFill>
                <a:effectLst>
                  <a:outerShdw blurRad="38100" dist="25400" dir="5400000" algn="ctr" rotWithShape="0">
                    <a:srgbClr val="6E747A">
                      <a:alpha val="43000"/>
                    </a:srgbClr>
                  </a:outerShdw>
                </a:effectLst>
              </a:rPr>
              <a:t>Contacts</a:t>
            </a:r>
          </a:p>
        </p:txBody>
      </p:sp>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6" descr="A picture containing drawing, flower&#10;&#10;Description automatically generated">
            <a:extLst>
              <a:ext uri="{FF2B5EF4-FFF2-40B4-BE49-F238E27FC236}">
                <a16:creationId xmlns:a16="http://schemas.microsoft.com/office/drawing/2014/main" id="{91032C16-5A05-FB4B-AD0D-374DD877B61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4679" t="1988" r="35533" b="45207"/>
          <a:stretch/>
        </p:blipFill>
        <p:spPr>
          <a:xfrm>
            <a:off x="105852" y="1756657"/>
            <a:ext cx="3803939" cy="2622353"/>
          </a:xfrm>
          <a:prstGeom prst="rect">
            <a:avLst/>
          </a:prstGeom>
        </p:spPr>
      </p:pic>
      <p:grpSp>
        <p:nvGrpSpPr>
          <p:cNvPr id="10" name="Group 12">
            <a:extLst>
              <a:ext uri="{FF2B5EF4-FFF2-40B4-BE49-F238E27FC236}">
                <a16:creationId xmlns:a16="http://schemas.microsoft.com/office/drawing/2014/main" id="{231C2B0A-F25E-C042-8603-4BAD833A3C7D}"/>
              </a:ext>
            </a:extLst>
          </p:cNvPr>
          <p:cNvGrpSpPr/>
          <p:nvPr/>
        </p:nvGrpSpPr>
        <p:grpSpPr>
          <a:xfrm>
            <a:off x="4018126" y="1756657"/>
            <a:ext cx="3803939" cy="2622353"/>
            <a:chOff x="-2040752" y="2341845"/>
            <a:chExt cx="3803939" cy="2622353"/>
          </a:xfrm>
        </p:grpSpPr>
        <p:pic>
          <p:nvPicPr>
            <p:cNvPr id="11" name="Picture 13" descr="A picture containing drawing, flower&#10;&#10;Description automatically generated">
              <a:extLst>
                <a:ext uri="{FF2B5EF4-FFF2-40B4-BE49-F238E27FC236}">
                  <a16:creationId xmlns:a16="http://schemas.microsoft.com/office/drawing/2014/main" id="{EBB1DBB6-A1EF-4649-AC35-6694B9475B52}"/>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4679" t="1988" r="35533" b="45207"/>
            <a:stretch/>
          </p:blipFill>
          <p:spPr>
            <a:xfrm>
              <a:off x="-2040752" y="2341845"/>
              <a:ext cx="3803939" cy="2622353"/>
            </a:xfrm>
            <a:prstGeom prst="rect">
              <a:avLst/>
            </a:prstGeom>
          </p:spPr>
        </p:pic>
        <p:sp>
          <p:nvSpPr>
            <p:cNvPr id="12" name="TextBox 14">
              <a:extLst>
                <a:ext uri="{FF2B5EF4-FFF2-40B4-BE49-F238E27FC236}">
                  <a16:creationId xmlns:a16="http://schemas.microsoft.com/office/drawing/2014/main" id="{3D062C07-4699-554E-89C9-E8AAB444D9B9}"/>
                </a:ext>
              </a:extLst>
            </p:cNvPr>
            <p:cNvSpPr txBox="1"/>
            <p:nvPr/>
          </p:nvSpPr>
          <p:spPr>
            <a:xfrm>
              <a:off x="-1598701" y="2988426"/>
              <a:ext cx="3159104" cy="1446550"/>
            </a:xfrm>
            <a:prstGeom prst="rect">
              <a:avLst/>
            </a:prstGeom>
            <a:noFill/>
          </p:spPr>
          <p:txBody>
            <a:bodyPr wrap="square" rtlCol="0">
              <a:spAutoFit/>
            </a:bodyPr>
            <a:lstStyle/>
            <a:p>
              <a:pPr algn="ctr"/>
              <a:r>
                <a:rPr lang="de-CH" sz="2400" dirty="0"/>
                <a:t>Enrique GONZALEZ</a:t>
              </a:r>
            </a:p>
            <a:p>
              <a:pPr algn="ctr"/>
              <a:r>
                <a:rPr lang="de-CH" sz="2400" dirty="0"/>
                <a:t>R&amp;D engineer</a:t>
              </a:r>
            </a:p>
            <a:p>
              <a:pPr algn="ctr"/>
              <a:r>
                <a:rPr lang="de-CH" sz="2000" dirty="0"/>
                <a:t>enriquegonzalez@greencell.tech</a:t>
              </a:r>
            </a:p>
          </p:txBody>
        </p:sp>
      </p:grpSp>
      <p:sp>
        <p:nvSpPr>
          <p:cNvPr id="13" name="TextBox 8">
            <a:extLst>
              <a:ext uri="{FF2B5EF4-FFF2-40B4-BE49-F238E27FC236}">
                <a16:creationId xmlns:a16="http://schemas.microsoft.com/office/drawing/2014/main" id="{51F31C28-6764-904F-8FE3-6692751DC6E1}"/>
              </a:ext>
            </a:extLst>
          </p:cNvPr>
          <p:cNvSpPr txBox="1"/>
          <p:nvPr/>
        </p:nvSpPr>
        <p:spPr>
          <a:xfrm>
            <a:off x="624169" y="2326240"/>
            <a:ext cx="2950590" cy="1569660"/>
          </a:xfrm>
          <a:prstGeom prst="rect">
            <a:avLst/>
          </a:prstGeom>
          <a:noFill/>
        </p:spPr>
        <p:txBody>
          <a:bodyPr wrap="square" rtlCol="0">
            <a:spAutoFit/>
          </a:bodyPr>
          <a:lstStyle/>
          <a:p>
            <a:pPr algn="ctr"/>
            <a:r>
              <a:rPr lang="it-IT" sz="2400" dirty="0"/>
              <a:t>Assia DREUX-ZIGHA</a:t>
            </a:r>
          </a:p>
          <a:p>
            <a:pPr algn="ctr"/>
            <a:r>
              <a:rPr lang="it-IT" sz="2400" dirty="0"/>
              <a:t>Project coordinator</a:t>
            </a:r>
          </a:p>
          <a:p>
            <a:pPr algn="ctr"/>
            <a:r>
              <a:rPr lang="it-IT" sz="2400" dirty="0"/>
              <a:t>assiadreux@greencell.tech</a:t>
            </a:r>
          </a:p>
        </p:txBody>
      </p:sp>
      <p:pic>
        <p:nvPicPr>
          <p:cNvPr id="14" name="Picture 2" descr="Biotechnologie Microbienne | Greencell | France">
            <a:extLst>
              <a:ext uri="{FF2B5EF4-FFF2-40B4-BE49-F238E27FC236}">
                <a16:creationId xmlns:a16="http://schemas.microsoft.com/office/drawing/2014/main" id="{F649FC93-3498-EF41-B1E4-5C0B1AC26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917C856-14EF-D341-B4BD-15B14CA042D2}"/>
              </a:ext>
            </a:extLst>
          </p:cNvPr>
          <p:cNvSpPr txBox="1"/>
          <p:nvPr/>
        </p:nvSpPr>
        <p:spPr>
          <a:xfrm>
            <a:off x="2375846" y="4903731"/>
            <a:ext cx="7440307" cy="923330"/>
          </a:xfrm>
          <a:prstGeom prst="rect">
            <a:avLst/>
          </a:prstGeom>
          <a:noFill/>
        </p:spPr>
        <p:txBody>
          <a:bodyPr wrap="none" rtlCol="0">
            <a:spAutoFit/>
          </a:bodyPr>
          <a:lstStyle/>
          <a:p>
            <a:r>
              <a:rPr lang="en-US" sz="5400" i="1" dirty="0">
                <a:ln w="0"/>
                <a:solidFill>
                  <a:schemeClr val="accent1"/>
                </a:solidFill>
                <a:effectLst>
                  <a:outerShdw blurRad="38100" dist="25400" dir="5400000" algn="ctr" rotWithShape="0">
                    <a:srgbClr val="6E747A">
                      <a:alpha val="43000"/>
                    </a:srgbClr>
                  </a:outerShdw>
                </a:effectLst>
              </a:rPr>
              <a:t>Thanks for your attention </a:t>
            </a:r>
          </a:p>
        </p:txBody>
      </p:sp>
      <p:sp>
        <p:nvSpPr>
          <p:cNvPr id="5" name="TextBox 14">
            <a:extLst>
              <a:ext uri="{FF2B5EF4-FFF2-40B4-BE49-F238E27FC236}">
                <a16:creationId xmlns:a16="http://schemas.microsoft.com/office/drawing/2014/main" id="{3FF29289-4170-C20D-9BA3-208D5A5A0253}"/>
              </a:ext>
            </a:extLst>
          </p:cNvPr>
          <p:cNvSpPr txBox="1"/>
          <p:nvPr/>
        </p:nvSpPr>
        <p:spPr>
          <a:xfrm>
            <a:off x="8195593" y="2328785"/>
            <a:ext cx="3159104" cy="1446550"/>
          </a:xfrm>
          <a:prstGeom prst="rect">
            <a:avLst/>
          </a:prstGeom>
          <a:noFill/>
        </p:spPr>
        <p:txBody>
          <a:bodyPr wrap="square" rtlCol="0">
            <a:spAutoFit/>
          </a:bodyPr>
          <a:lstStyle/>
          <a:p>
            <a:pPr algn="ctr"/>
            <a:r>
              <a:rPr lang="de-CH" sz="2400" dirty="0"/>
              <a:t>Ahmed TAHIBI</a:t>
            </a:r>
          </a:p>
          <a:p>
            <a:pPr algn="ctr"/>
            <a:r>
              <a:rPr lang="de-CH" sz="2400" dirty="0"/>
              <a:t>R&amp;D engineer</a:t>
            </a:r>
          </a:p>
          <a:p>
            <a:pPr algn="ctr"/>
            <a:r>
              <a:rPr lang="de-CH" sz="2000" dirty="0" err="1"/>
              <a:t>ahmedtahibi@greencell.tech</a:t>
            </a:r>
            <a:endParaRPr lang="de-CH" sz="2000" dirty="0"/>
          </a:p>
        </p:txBody>
      </p:sp>
      <p:pic>
        <p:nvPicPr>
          <p:cNvPr id="7" name="Picture 13" descr="A picture containing drawing, flower&#10;&#10;Description automatically generated">
            <a:extLst>
              <a:ext uri="{FF2B5EF4-FFF2-40B4-BE49-F238E27FC236}">
                <a16:creationId xmlns:a16="http://schemas.microsoft.com/office/drawing/2014/main" id="{29ACA163-F033-7A31-46C0-55635C989E8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4679" t="1988" r="35533" b="45207"/>
          <a:stretch/>
        </p:blipFill>
        <p:spPr>
          <a:xfrm>
            <a:off x="7873176" y="1799893"/>
            <a:ext cx="3769606" cy="2622353"/>
          </a:xfrm>
          <a:prstGeom prst="rect">
            <a:avLst/>
          </a:prstGeom>
        </p:spPr>
      </p:pic>
    </p:spTree>
    <p:extLst>
      <p:ext uri="{BB962C8B-B14F-4D97-AF65-F5344CB8AC3E}">
        <p14:creationId xmlns:p14="http://schemas.microsoft.com/office/powerpoint/2010/main" val="16294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ine Review&amp;Rating - Alexander Da Grape">
            <a:extLst>
              <a:ext uri="{FF2B5EF4-FFF2-40B4-BE49-F238E27FC236}">
                <a16:creationId xmlns:a16="http://schemas.microsoft.com/office/drawing/2014/main" id="{FBC61505-0B4F-F241-9385-67659C6A6F0B}"/>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7240970" y="0"/>
            <a:ext cx="4559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BCD6C8-D98E-4C8E-88A2-2872FB35DFF2}"/>
              </a:ext>
            </a:extLst>
          </p:cNvPr>
          <p:cNvSpPr>
            <a:spLocks noGrp="1"/>
          </p:cNvSpPr>
          <p:nvPr>
            <p:ph type="title"/>
          </p:nvPr>
        </p:nvSpPr>
        <p:spPr>
          <a:xfrm>
            <a:off x="2624578" y="199992"/>
            <a:ext cx="7358408" cy="664754"/>
          </a:xfrm>
        </p:spPr>
        <p:txBody>
          <a:bodyPr>
            <a:normAutofit/>
          </a:bodyPr>
          <a:lstStyle/>
          <a:p>
            <a:pPr algn="ctr"/>
            <a:r>
              <a:rPr lang="en-US" sz="4000" b="1" dirty="0">
                <a:ln w="0"/>
                <a:solidFill>
                  <a:srgbClr val="00B050"/>
                </a:solidFill>
                <a:effectLst>
                  <a:outerShdw blurRad="38100" dist="25400" dir="5400000" algn="ctr" rotWithShape="0">
                    <a:srgbClr val="6E747A">
                      <a:alpha val="43000"/>
                    </a:srgbClr>
                  </a:outerShdw>
                </a:effectLst>
              </a:rPr>
              <a:t>Wine production </a:t>
            </a:r>
          </a:p>
        </p:txBody>
      </p:sp>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6FDEF33-4AF4-1548-9C85-5C0FB4D36F6F}"/>
              </a:ext>
            </a:extLst>
          </p:cNvPr>
          <p:cNvGrpSpPr>
            <a:grpSpLocks/>
          </p:cNvGrpSpPr>
          <p:nvPr/>
        </p:nvGrpSpPr>
        <p:grpSpPr bwMode="auto">
          <a:xfrm>
            <a:off x="654900" y="1672466"/>
            <a:ext cx="6492660" cy="4201954"/>
            <a:chOff x="3901" y="-60"/>
            <a:chExt cx="50719" cy="31012"/>
          </a:xfrm>
        </p:grpSpPr>
        <p:pic>
          <p:nvPicPr>
            <p:cNvPr id="10" name="Grafico 15">
              <a:extLst>
                <a:ext uri="{FF2B5EF4-FFF2-40B4-BE49-F238E27FC236}">
                  <a16:creationId xmlns:a16="http://schemas.microsoft.com/office/drawing/2014/main" id="{A6D99D23-4584-3D4C-B943-48EF9FEB6A6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 y="-60"/>
              <a:ext cx="50719" cy="26455"/>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 di testo 8">
              <a:extLst>
                <a:ext uri="{FF2B5EF4-FFF2-40B4-BE49-F238E27FC236}">
                  <a16:creationId xmlns:a16="http://schemas.microsoft.com/office/drawing/2014/main" id="{A0198610-5C73-F34F-AB5B-F3EAE81A10FE}"/>
                </a:ext>
              </a:extLst>
            </p:cNvPr>
            <p:cNvSpPr txBox="1">
              <a:spLocks noChangeArrowheads="1"/>
            </p:cNvSpPr>
            <p:nvPr/>
          </p:nvSpPr>
          <p:spPr bwMode="auto">
            <a:xfrm>
              <a:off x="6200" y="26395"/>
              <a:ext cx="46120" cy="4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Bef>
                  <a:spcPts val="500"/>
                </a:spcBef>
                <a:spcAft>
                  <a:spcPts val="1000"/>
                </a:spcAft>
              </a:pPr>
              <a:r>
                <a:rPr lang="en-GB" sz="1500" b="1">
                  <a:solidFill>
                    <a:srgbClr val="6DA92D"/>
                  </a:solidFill>
                  <a:effectLst/>
                  <a:latin typeface="Arial" panose="020B0604020202020204" pitchFamily="34" charset="0"/>
                  <a:ea typeface="Times New Roman" panose="02020603050405020304" pitchFamily="18" charset="0"/>
                  <a:cs typeface="Times New Roman" panose="02020603050405020304" pitchFamily="18" charset="0"/>
                </a:rPr>
                <a:t>Annual wine productivity over the European scenario as reported by DG Agri.</a:t>
              </a:r>
              <a:endParaRPr lang="fr-FR" sz="1500" b="1">
                <a:solidFill>
                  <a:srgbClr val="6DA92D"/>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2" name="Rectangle 11">
            <a:extLst>
              <a:ext uri="{FF2B5EF4-FFF2-40B4-BE49-F238E27FC236}">
                <a16:creationId xmlns:a16="http://schemas.microsoft.com/office/drawing/2014/main" id="{3D603556-2014-1447-AD77-947FC4F28EB9}"/>
              </a:ext>
            </a:extLst>
          </p:cNvPr>
          <p:cNvSpPr/>
          <p:nvPr/>
        </p:nvSpPr>
        <p:spPr>
          <a:xfrm>
            <a:off x="7441860" y="1813115"/>
            <a:ext cx="4373880" cy="3785652"/>
          </a:xfrm>
          <a:prstGeom prst="rect">
            <a:avLst/>
          </a:prstGeom>
        </p:spPr>
        <p:txBody>
          <a:bodyPr wrap="square">
            <a:spAutoFit/>
          </a:bodyPr>
          <a:lstStyle/>
          <a:p>
            <a:pPr marL="342900" indent="-342900">
              <a:buFont typeface="Arial" panose="020B0604020202020204" pitchFamily="34" charset="0"/>
              <a:buChar char="•"/>
            </a:pPr>
            <a:r>
              <a:rPr lang="en-IE" sz="2400" dirty="0"/>
              <a:t>The size of the European wine market exceeded </a:t>
            </a:r>
            <a:r>
              <a:rPr lang="en-IE" sz="2400" b="1" dirty="0"/>
              <a:t>€136 billions </a:t>
            </a:r>
            <a:r>
              <a:rPr lang="en-IE" sz="2400" dirty="0"/>
              <a:t>in 2020</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Produced </a:t>
            </a:r>
            <a:r>
              <a:rPr lang="en-IE" sz="2400" b="1" dirty="0"/>
              <a:t>165 million hectolitres </a:t>
            </a:r>
            <a:r>
              <a:rPr lang="en-IE" sz="2400" dirty="0"/>
              <a:t>in 2020</a:t>
            </a:r>
            <a:endParaRPr lang="en-IE" sz="2400" b="1" dirty="0"/>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Wine is the largest EU agri-food sector in terms of exports (</a:t>
            </a:r>
            <a:r>
              <a:rPr lang="en-IE" sz="2400" b="1" dirty="0"/>
              <a:t>7.6%</a:t>
            </a:r>
            <a:r>
              <a:rPr lang="en-IE" sz="2400" dirty="0"/>
              <a:t> of exported in 2020)</a:t>
            </a:r>
          </a:p>
        </p:txBody>
      </p:sp>
      <p:sp>
        <p:nvSpPr>
          <p:cNvPr id="13" name="Rectangle 12">
            <a:extLst>
              <a:ext uri="{FF2B5EF4-FFF2-40B4-BE49-F238E27FC236}">
                <a16:creationId xmlns:a16="http://schemas.microsoft.com/office/drawing/2014/main" id="{ED136087-0BB0-9A46-AEB5-945EF678427E}"/>
              </a:ext>
            </a:extLst>
          </p:cNvPr>
          <p:cNvSpPr/>
          <p:nvPr/>
        </p:nvSpPr>
        <p:spPr>
          <a:xfrm>
            <a:off x="2512839" y="6427106"/>
            <a:ext cx="2137124" cy="369332"/>
          </a:xfrm>
          <a:prstGeom prst="rect">
            <a:avLst/>
          </a:prstGeom>
        </p:spPr>
        <p:txBody>
          <a:bodyPr wrap="none">
            <a:spAutoFit/>
          </a:bodyPr>
          <a:lstStyle/>
          <a:p>
            <a:r>
              <a:rPr lang="en-US"/>
              <a:t>https://</a:t>
            </a:r>
            <a:r>
              <a:rPr lang="en-US" err="1"/>
              <a:t>ec.europa.eu</a:t>
            </a:r>
            <a:endParaRPr lang="en-US"/>
          </a:p>
        </p:txBody>
      </p:sp>
      <p:sp>
        <p:nvSpPr>
          <p:cNvPr id="15" name="ZoneTexte 14">
            <a:extLst>
              <a:ext uri="{FF2B5EF4-FFF2-40B4-BE49-F238E27FC236}">
                <a16:creationId xmlns:a16="http://schemas.microsoft.com/office/drawing/2014/main" id="{D4820B88-7A32-3D45-917C-7E0498C2AC1D}"/>
              </a:ext>
            </a:extLst>
          </p:cNvPr>
          <p:cNvSpPr txBox="1"/>
          <p:nvPr/>
        </p:nvSpPr>
        <p:spPr>
          <a:xfrm>
            <a:off x="11170920" y="650748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2799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lack grapes on a white background | Stock vector | Colourbox">
            <a:extLst>
              <a:ext uri="{FF2B5EF4-FFF2-40B4-BE49-F238E27FC236}">
                <a16:creationId xmlns:a16="http://schemas.microsoft.com/office/drawing/2014/main" id="{9481EE25-BB47-A144-8F4E-A5E2FA884D0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rot="19769263">
            <a:off x="7794336" y="3170107"/>
            <a:ext cx="4665298" cy="3049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BCD6C8-D98E-4C8E-88A2-2872FB35DFF2}"/>
              </a:ext>
            </a:extLst>
          </p:cNvPr>
          <p:cNvSpPr>
            <a:spLocks noGrp="1"/>
          </p:cNvSpPr>
          <p:nvPr>
            <p:ph type="title"/>
          </p:nvPr>
        </p:nvSpPr>
        <p:spPr>
          <a:xfrm>
            <a:off x="2416796" y="199992"/>
            <a:ext cx="7358408" cy="664754"/>
          </a:xfrm>
        </p:spPr>
        <p:txBody>
          <a:bodyPr>
            <a:normAutofit/>
          </a:bodyPr>
          <a:lstStyle/>
          <a:p>
            <a:pPr algn="ctr"/>
            <a:r>
              <a:rPr lang="en-US" sz="4000" b="1" dirty="0">
                <a:ln w="0"/>
                <a:solidFill>
                  <a:srgbClr val="00B050"/>
                </a:solidFill>
                <a:effectLst>
                  <a:outerShdw blurRad="38100" dist="25400" dir="5400000" algn="ctr" rotWithShape="0">
                    <a:srgbClr val="6E747A">
                      <a:alpha val="43000"/>
                    </a:srgbClr>
                  </a:outerShdw>
                </a:effectLst>
              </a:rPr>
              <a:t>Wine production</a:t>
            </a:r>
          </a:p>
        </p:txBody>
      </p:sp>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1">
            <a:extLst>
              <a:ext uri="{FF2B5EF4-FFF2-40B4-BE49-F238E27FC236}">
                <a16:creationId xmlns:a16="http://schemas.microsoft.com/office/drawing/2014/main" id="{404D9438-CEE3-EA4A-A202-78BF51409D1D}"/>
              </a:ext>
            </a:extLst>
          </p:cNvPr>
          <p:cNvGrpSpPr>
            <a:grpSpLocks/>
          </p:cNvGrpSpPr>
          <p:nvPr/>
        </p:nvGrpSpPr>
        <p:grpSpPr bwMode="auto">
          <a:xfrm>
            <a:off x="408045" y="1448722"/>
            <a:ext cx="6007995" cy="4143435"/>
            <a:chOff x="6340" y="-61"/>
            <a:chExt cx="46186" cy="30996"/>
          </a:xfrm>
        </p:grpSpPr>
        <p:pic>
          <p:nvPicPr>
            <p:cNvPr id="10" name="Grafico 20">
              <a:extLst>
                <a:ext uri="{FF2B5EF4-FFF2-40B4-BE49-F238E27FC236}">
                  <a16:creationId xmlns:a16="http://schemas.microsoft.com/office/drawing/2014/main" id="{9EC0706A-7514-9149-8DDD-9E8337E2C29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 y="-61"/>
              <a:ext cx="44987" cy="25466"/>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 di testo 4">
              <a:extLst>
                <a:ext uri="{FF2B5EF4-FFF2-40B4-BE49-F238E27FC236}">
                  <a16:creationId xmlns:a16="http://schemas.microsoft.com/office/drawing/2014/main" id="{08542242-30FE-F04D-A51A-C09931EA6E11}"/>
                </a:ext>
              </a:extLst>
            </p:cNvPr>
            <p:cNvSpPr txBox="1">
              <a:spLocks noChangeArrowheads="1"/>
            </p:cNvSpPr>
            <p:nvPr/>
          </p:nvSpPr>
          <p:spPr bwMode="auto">
            <a:xfrm>
              <a:off x="6340" y="26879"/>
              <a:ext cx="46186" cy="40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ctr">
                <a:lnSpc>
                  <a:spcPct val="115000"/>
                </a:lnSpc>
                <a:spcBef>
                  <a:spcPts val="500"/>
                </a:spcBef>
                <a:spcAft>
                  <a:spcPts val="1000"/>
                </a:spcAft>
              </a:pPr>
              <a:r>
                <a:rPr lang="en-GB" sz="1600" b="1">
                  <a:solidFill>
                    <a:srgbClr val="6DA92D"/>
                  </a:solidFill>
                  <a:effectLst/>
                  <a:latin typeface="Arial" panose="020B0604020202020204" pitchFamily="34" charset="0"/>
                  <a:ea typeface="Times New Roman" panose="02020603050405020304" pitchFamily="18" charset="0"/>
                  <a:cs typeface="Times New Roman" panose="02020603050405020304" pitchFamily="18" charset="0"/>
                </a:rPr>
                <a:t>Vineyards extension over the European scenario as reported by the International Organisation of Vine and Wine (OIV).</a:t>
              </a:r>
              <a:endParaRPr lang="fr-FR" sz="1600" b="1">
                <a:solidFill>
                  <a:srgbClr val="6DA92D"/>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3" name="Rectangle 2">
            <a:extLst>
              <a:ext uri="{FF2B5EF4-FFF2-40B4-BE49-F238E27FC236}">
                <a16:creationId xmlns:a16="http://schemas.microsoft.com/office/drawing/2014/main" id="{F8853EAE-8A61-AC45-8B03-A8278D9B4AE2}"/>
              </a:ext>
            </a:extLst>
          </p:cNvPr>
          <p:cNvSpPr/>
          <p:nvPr/>
        </p:nvSpPr>
        <p:spPr>
          <a:xfrm>
            <a:off x="6671217" y="1228397"/>
            <a:ext cx="5413945" cy="4708981"/>
          </a:xfrm>
          <a:prstGeom prst="rect">
            <a:avLst/>
          </a:prstGeom>
        </p:spPr>
        <p:txBody>
          <a:bodyPr wrap="square">
            <a:spAutoFit/>
          </a:bodyPr>
          <a:lstStyle/>
          <a:p>
            <a:pPr marL="342900" indent="-342900">
              <a:buFont typeface="Arial" panose="020B0604020202020204" pitchFamily="34" charset="0"/>
              <a:buChar char="•"/>
            </a:pPr>
            <a:r>
              <a:rPr lang="en-GB" sz="2000"/>
              <a:t>Global extension of vineyards 7.3 </a:t>
            </a:r>
            <a:r>
              <a:rPr lang="en-GB" sz="2000" err="1"/>
              <a:t>mha</a:t>
            </a:r>
            <a:r>
              <a:rPr lang="en-GB" sz="2000"/>
              <a:t> while Europe accounted for </a:t>
            </a:r>
            <a:r>
              <a:rPr lang="en-GB" sz="2000" b="1"/>
              <a:t>3.3 </a:t>
            </a:r>
            <a:r>
              <a:rPr lang="en-GB" sz="2000" b="1" err="1"/>
              <a:t>mha</a:t>
            </a:r>
            <a:r>
              <a:rPr lang="fr-FR" sz="2000" b="1"/>
              <a:t> </a:t>
            </a:r>
            <a:r>
              <a:rPr lang="en-GB" sz="2000"/>
              <a:t>in 2020</a:t>
            </a:r>
            <a:r>
              <a:rPr lang="fr-FR" sz="2000"/>
              <a:t> (45%)</a:t>
            </a:r>
          </a:p>
          <a:p>
            <a:endParaRPr lang="en-GB" sz="2000">
              <a:ea typeface="Times New Roman" panose="02020603050405020304" pitchFamily="18" charset="0"/>
            </a:endParaRPr>
          </a:p>
          <a:p>
            <a:pPr marL="342900" indent="-342900">
              <a:buFont typeface="Arial" panose="020B0604020202020204" pitchFamily="34" charset="0"/>
              <a:buChar char="•"/>
            </a:pPr>
            <a:r>
              <a:rPr lang="en-GB" sz="2000" b="1"/>
              <a:t>Italy</a:t>
            </a:r>
            <a:r>
              <a:rPr lang="en-GB" sz="2000"/>
              <a:t>, </a:t>
            </a:r>
            <a:r>
              <a:rPr lang="en-GB" sz="2000" b="1"/>
              <a:t>Spain</a:t>
            </a:r>
            <a:r>
              <a:rPr lang="en-GB" sz="2000"/>
              <a:t> and </a:t>
            </a:r>
            <a:r>
              <a:rPr lang="en-GB" sz="2000" b="1"/>
              <a:t>France</a:t>
            </a:r>
            <a:r>
              <a:rPr lang="en-GB" sz="2000"/>
              <a:t> are the major representants over 74% of the total area</a:t>
            </a:r>
          </a:p>
          <a:p>
            <a:r>
              <a:rPr lang="en-GB" sz="2000"/>
              <a:t> </a:t>
            </a:r>
            <a:endParaRPr lang="en-GB" sz="2000">
              <a:ea typeface="Times New Roman" panose="02020603050405020304" pitchFamily="18" charset="0"/>
            </a:endParaRPr>
          </a:p>
          <a:p>
            <a:pPr marL="342900" indent="-342900">
              <a:buFont typeface="Arial" panose="020B0604020202020204" pitchFamily="34" charset="0"/>
              <a:buChar char="•"/>
            </a:pPr>
            <a:r>
              <a:rPr lang="en-GB" sz="2000">
                <a:ea typeface="Times New Roman" panose="02020603050405020304" pitchFamily="18" charset="0"/>
              </a:rPr>
              <a:t>Over 20% of vineyards were affected by GTDs in 2015</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ea typeface="Times New Roman" panose="02020603050405020304" pitchFamily="18" charset="0"/>
              </a:rPr>
              <a:t>Infections incidence up to 19% in Italy, over 13% in France</a:t>
            </a:r>
            <a:r>
              <a:rPr lang="en-US" sz="2000"/>
              <a:t> and </a:t>
            </a:r>
            <a:r>
              <a:rPr lang="en-GB" sz="2000">
                <a:ea typeface="Times New Roman" panose="02020603050405020304" pitchFamily="18" charset="0"/>
              </a:rPr>
              <a:t>10% in Spain</a:t>
            </a:r>
          </a:p>
          <a:p>
            <a:endParaRPr lang="en-US" sz="2000"/>
          </a:p>
          <a:p>
            <a:pPr marL="342900" indent="-342900">
              <a:buFont typeface="Arial" panose="020B0604020202020204" pitchFamily="34" charset="0"/>
              <a:buChar char="•"/>
            </a:pPr>
            <a:r>
              <a:rPr lang="en-GB" sz="2000">
                <a:ea typeface="Times New Roman" panose="02020603050405020304" pitchFamily="18" charset="0"/>
              </a:rPr>
              <a:t>Economic loss of about </a:t>
            </a:r>
            <a:r>
              <a:rPr lang="en-GB" sz="2000" b="1">
                <a:ea typeface="Times New Roman" panose="02020603050405020304" pitchFamily="18" charset="0"/>
              </a:rPr>
              <a:t>€1b </a:t>
            </a:r>
          </a:p>
          <a:p>
            <a:pPr marL="342900" indent="-342900">
              <a:buFont typeface="Arial" panose="020B0604020202020204" pitchFamily="34" charset="0"/>
              <a:buChar char="•"/>
            </a:pPr>
            <a:endParaRPr lang="en-GB" sz="2000" b="1"/>
          </a:p>
          <a:p>
            <a:pPr marL="342900" indent="-342900">
              <a:buFont typeface="Arial" panose="020B0604020202020204" pitchFamily="34" charset="0"/>
              <a:buChar char="•"/>
            </a:pPr>
            <a:r>
              <a:rPr lang="en-GB" sz="2000"/>
              <a:t>Sodium arsenate banned in EU in 2001</a:t>
            </a:r>
            <a:endParaRPr lang="en-US" sz="2000"/>
          </a:p>
        </p:txBody>
      </p:sp>
      <p:sp>
        <p:nvSpPr>
          <p:cNvPr id="8" name="Rectangle 7">
            <a:extLst>
              <a:ext uri="{FF2B5EF4-FFF2-40B4-BE49-F238E27FC236}">
                <a16:creationId xmlns:a16="http://schemas.microsoft.com/office/drawing/2014/main" id="{43D87C0E-AF8B-E646-9E62-F9CAC249FE3B}"/>
              </a:ext>
            </a:extLst>
          </p:cNvPr>
          <p:cNvSpPr/>
          <p:nvPr/>
        </p:nvSpPr>
        <p:spPr>
          <a:xfrm>
            <a:off x="2440032" y="6445031"/>
            <a:ext cx="5322932" cy="383759"/>
          </a:xfrm>
          <a:prstGeom prst="rect">
            <a:avLst/>
          </a:prstGeom>
        </p:spPr>
        <p:txBody>
          <a:bodyPr wrap="none">
            <a:spAutoFit/>
          </a:bodyPr>
          <a:lstStyle/>
          <a:p>
            <a:pPr>
              <a:lnSpc>
                <a:spcPct val="115000"/>
              </a:lnSpc>
              <a:spcBef>
                <a:spcPts val="500"/>
              </a:spcBef>
              <a:spcAft>
                <a:spcPts val="1000"/>
              </a:spcAft>
            </a:pPr>
            <a:r>
              <a:rPr lang="en-GB">
                <a:latin typeface="Arial" panose="020B0604020202020204" pitchFamily="34" charset="0"/>
                <a:ea typeface="Times New Roman" panose="02020603050405020304" pitchFamily="18" charset="0"/>
                <a:cs typeface="Times New Roman" panose="02020603050405020304" pitchFamily="18" charset="0"/>
              </a:rPr>
              <a:t>International Organisation of Vine and Wine (OIV).</a:t>
            </a:r>
            <a:endParaRPr lang="fr-FR">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19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6C8-D98E-4C8E-88A2-2872FB35DFF2}"/>
              </a:ext>
            </a:extLst>
          </p:cNvPr>
          <p:cNvSpPr>
            <a:spLocks noGrp="1"/>
          </p:cNvSpPr>
          <p:nvPr>
            <p:ph type="title"/>
          </p:nvPr>
        </p:nvSpPr>
        <p:spPr>
          <a:xfrm>
            <a:off x="2416796" y="213029"/>
            <a:ext cx="7358408" cy="664754"/>
          </a:xfrm>
        </p:spPr>
        <p:txBody>
          <a:bodyPr>
            <a:normAutofit/>
          </a:bodyPr>
          <a:lstStyle/>
          <a:p>
            <a:pPr algn="ctr"/>
            <a:r>
              <a:rPr lang="en-US" sz="4000" b="1" dirty="0">
                <a:ln w="0"/>
                <a:solidFill>
                  <a:srgbClr val="00B050"/>
                </a:solidFill>
                <a:effectLst>
                  <a:outerShdw blurRad="38100" dist="25400" dir="5400000" algn="ctr" rotWithShape="0">
                    <a:srgbClr val="6E747A">
                      <a:alpha val="43000"/>
                    </a:srgbClr>
                  </a:outerShdw>
                </a:effectLst>
              </a:rPr>
              <a:t>Problematic: Grape trunk diseases</a:t>
            </a:r>
          </a:p>
        </p:txBody>
      </p:sp>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ymptoms of grapevine trunk diseases in mature plants. A and B, foliar symptoms of Eutypa dieback include stunted shoots with chlorotic leaves often cupped and with necrotic margins. C, bunches on stunted shoots affected by Eutypa dieback ripen unevenly, are small and, in severe cases, shrivel and die. D, cankers and internal, necrotic, wedge-shaped staining in the cross-section of a cordon characteristic of Eutypa dieback. E, spurs, cordons, and/or trunks infected by both Eutypa and Botryosphaeria dieback develop external cankers that can be characterized by flattened areas of the wood. Eutypa lata perithecia (F) and Botryosphaeriaceae species pycnidia (G) can be found embedded in the bark in cankered areas. Cordon (H) and spur (I) dieback along with lack of spring growth can be observed in vines affected by Botryosphaeria dieback. J, wedge-shaped canker in a Botryosphaeria dieback infected cordon similar to those observed in Eutypa and Phomopsis dieback affected vines. K, 'tiger-stripe' symptoms on leaves of a red cultivar characteristic of grapevine leaf stripe disease. L, small, round and dark spots symptoms on berries known as black measles. M, esca acute or apoplectic form is characterized by a sudden wilting of the entire plant or of one arm or several shoots. N, cross-section showing a central white rot surrounded by black spots and sectorial necrosis of an esca infected vine. ">
            <a:extLst>
              <a:ext uri="{FF2B5EF4-FFF2-40B4-BE49-F238E27FC236}">
                <a16:creationId xmlns:a16="http://schemas.microsoft.com/office/drawing/2014/main" id="{882A4D81-8681-184A-889B-BB2ACC5003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2" b="27322"/>
          <a:stretch/>
        </p:blipFill>
        <p:spPr bwMode="auto">
          <a:xfrm>
            <a:off x="235647" y="1590743"/>
            <a:ext cx="4271647" cy="385478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e 14">
            <a:extLst>
              <a:ext uri="{FF2B5EF4-FFF2-40B4-BE49-F238E27FC236}">
                <a16:creationId xmlns:a16="http://schemas.microsoft.com/office/drawing/2014/main" id="{DCE4524B-B18D-B14A-BFC4-9CDD5840159E}"/>
              </a:ext>
            </a:extLst>
          </p:cNvPr>
          <p:cNvGrpSpPr/>
          <p:nvPr/>
        </p:nvGrpSpPr>
        <p:grpSpPr>
          <a:xfrm>
            <a:off x="4507294" y="4489746"/>
            <a:ext cx="3059492" cy="2051110"/>
            <a:chOff x="4821825" y="4622912"/>
            <a:chExt cx="3109255" cy="1994566"/>
          </a:xfrm>
        </p:grpSpPr>
        <p:pic>
          <p:nvPicPr>
            <p:cNvPr id="1026" name="Picture 2" descr="Genetic variations in Spanish isolates of Phaeomoniella chlamydospora, the  causal etiological agent of Petri disease of grapevin">
              <a:extLst>
                <a:ext uri="{FF2B5EF4-FFF2-40B4-BE49-F238E27FC236}">
                  <a16:creationId xmlns:a16="http://schemas.microsoft.com/office/drawing/2014/main" id="{F790A026-7B13-A94A-A905-19FAF6778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863" y="4622912"/>
              <a:ext cx="2251388" cy="16288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05AB461-5063-D94D-8C54-89AF67745BF0}"/>
                </a:ext>
              </a:extLst>
            </p:cNvPr>
            <p:cNvSpPr/>
            <p:nvPr/>
          </p:nvSpPr>
          <p:spPr>
            <a:xfrm>
              <a:off x="4821825" y="6258328"/>
              <a:ext cx="3109255" cy="359150"/>
            </a:xfrm>
            <a:prstGeom prst="rect">
              <a:avLst/>
            </a:prstGeom>
          </p:spPr>
          <p:txBody>
            <a:bodyPr wrap="none">
              <a:spAutoFit/>
            </a:bodyPr>
            <a:lstStyle/>
            <a:p>
              <a:r>
                <a:rPr lang="en-US" i="1" dirty="0" err="1"/>
                <a:t>Phaeomoniella</a:t>
              </a:r>
              <a:r>
                <a:rPr lang="en-US" i="1" dirty="0"/>
                <a:t> </a:t>
              </a:r>
              <a:r>
                <a:rPr lang="en-US" i="1" dirty="0" err="1"/>
                <a:t>chlamydospora</a:t>
              </a:r>
              <a:endParaRPr lang="en-US" i="1" dirty="0"/>
            </a:p>
          </p:txBody>
        </p:sp>
      </p:grpSp>
      <p:grpSp>
        <p:nvGrpSpPr>
          <p:cNvPr id="14" name="Groupe 13">
            <a:extLst>
              <a:ext uri="{FF2B5EF4-FFF2-40B4-BE49-F238E27FC236}">
                <a16:creationId xmlns:a16="http://schemas.microsoft.com/office/drawing/2014/main" id="{395DB4B2-C87D-1446-9C28-71A06D3E8162}"/>
              </a:ext>
            </a:extLst>
          </p:cNvPr>
          <p:cNvGrpSpPr/>
          <p:nvPr/>
        </p:nvGrpSpPr>
        <p:grpSpPr>
          <a:xfrm>
            <a:off x="7509932" y="4306472"/>
            <a:ext cx="1816150" cy="2308323"/>
            <a:chOff x="8283389" y="3494349"/>
            <a:chExt cx="1816150" cy="2308323"/>
          </a:xfrm>
        </p:grpSpPr>
        <p:pic>
          <p:nvPicPr>
            <p:cNvPr id="1028" name="Picture 4" descr="Erysiphe necator – Plant Parasites of Europe">
              <a:extLst>
                <a:ext uri="{FF2B5EF4-FFF2-40B4-BE49-F238E27FC236}">
                  <a16:creationId xmlns:a16="http://schemas.microsoft.com/office/drawing/2014/main" id="{67C40071-623B-7744-AF65-F9C2B08C1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389" y="3494349"/>
              <a:ext cx="1738489" cy="19507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5BB09A6-5596-9C43-883F-5E08E468D57C}"/>
                </a:ext>
              </a:extLst>
            </p:cNvPr>
            <p:cNvSpPr/>
            <p:nvPr/>
          </p:nvSpPr>
          <p:spPr>
            <a:xfrm>
              <a:off x="8312062" y="5433340"/>
              <a:ext cx="1787477" cy="369332"/>
            </a:xfrm>
            <a:prstGeom prst="rect">
              <a:avLst/>
            </a:prstGeom>
          </p:spPr>
          <p:txBody>
            <a:bodyPr wrap="none">
              <a:spAutoFit/>
            </a:bodyPr>
            <a:lstStyle/>
            <a:p>
              <a:r>
                <a:rPr lang="en-US" i="1"/>
                <a:t>Erysiphe </a:t>
              </a:r>
              <a:r>
                <a:rPr lang="en-US" i="1" err="1"/>
                <a:t>necator</a:t>
              </a:r>
              <a:r>
                <a:rPr lang="en-US" i="1"/>
                <a:t> </a:t>
              </a:r>
            </a:p>
          </p:txBody>
        </p:sp>
      </p:grpSp>
      <p:grpSp>
        <p:nvGrpSpPr>
          <p:cNvPr id="13" name="Groupe 12">
            <a:extLst>
              <a:ext uri="{FF2B5EF4-FFF2-40B4-BE49-F238E27FC236}">
                <a16:creationId xmlns:a16="http://schemas.microsoft.com/office/drawing/2014/main" id="{9C334D84-59A6-8340-A48B-837B94D60262}"/>
              </a:ext>
            </a:extLst>
          </p:cNvPr>
          <p:cNvGrpSpPr/>
          <p:nvPr/>
        </p:nvGrpSpPr>
        <p:grpSpPr>
          <a:xfrm>
            <a:off x="9702092" y="4489747"/>
            <a:ext cx="2304988" cy="2123657"/>
            <a:chOff x="5427782" y="1376229"/>
            <a:chExt cx="2132281" cy="1905428"/>
          </a:xfrm>
        </p:grpSpPr>
        <p:pic>
          <p:nvPicPr>
            <p:cNvPr id="1030" name="Picture 6" descr="UMR 1065 Santé et Agroécologie du Vignoble - P. viticola genome project">
              <a:extLst>
                <a:ext uri="{FF2B5EF4-FFF2-40B4-BE49-F238E27FC236}">
                  <a16:creationId xmlns:a16="http://schemas.microsoft.com/office/drawing/2014/main" id="{79A51497-1543-BB44-B523-AA139EBFB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782" y="1376229"/>
              <a:ext cx="2040429" cy="160663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E847A19-2BF8-4642-BFA7-277A13BC2867}"/>
                </a:ext>
              </a:extLst>
            </p:cNvPr>
            <p:cNvSpPr/>
            <p:nvPr/>
          </p:nvSpPr>
          <p:spPr>
            <a:xfrm>
              <a:off x="5484174" y="2912325"/>
              <a:ext cx="2075889" cy="369332"/>
            </a:xfrm>
            <a:prstGeom prst="rect">
              <a:avLst/>
            </a:prstGeom>
          </p:spPr>
          <p:txBody>
            <a:bodyPr wrap="none">
              <a:spAutoFit/>
            </a:bodyPr>
            <a:lstStyle/>
            <a:p>
              <a:r>
                <a:rPr lang="en-US" i="1" err="1"/>
                <a:t>Plasmopara</a:t>
              </a:r>
              <a:r>
                <a:rPr lang="en-US" i="1"/>
                <a:t> </a:t>
              </a:r>
              <a:r>
                <a:rPr lang="en-US" i="1" err="1"/>
                <a:t>viticola</a:t>
              </a:r>
              <a:r>
                <a:rPr lang="en-US" i="1"/>
                <a:t> </a:t>
              </a:r>
              <a:endParaRPr lang="en-US"/>
            </a:p>
          </p:txBody>
        </p:sp>
      </p:grpSp>
      <p:sp>
        <p:nvSpPr>
          <p:cNvPr id="16" name="Rectangle 15">
            <a:extLst>
              <a:ext uri="{FF2B5EF4-FFF2-40B4-BE49-F238E27FC236}">
                <a16:creationId xmlns:a16="http://schemas.microsoft.com/office/drawing/2014/main" id="{E0985CFE-6F62-BB4A-8A0C-4B1C3266153B}"/>
              </a:ext>
            </a:extLst>
          </p:cNvPr>
          <p:cNvSpPr/>
          <p:nvPr/>
        </p:nvSpPr>
        <p:spPr>
          <a:xfrm>
            <a:off x="4978203" y="1341798"/>
            <a:ext cx="6801946" cy="2923877"/>
          </a:xfrm>
          <a:prstGeom prst="rect">
            <a:avLst/>
          </a:prstGeom>
        </p:spPr>
        <p:txBody>
          <a:bodyPr wrap="square">
            <a:spAutoFit/>
          </a:bodyPr>
          <a:lstStyle/>
          <a:p>
            <a:pPr algn="ctr"/>
            <a:r>
              <a:rPr lang="en-GB" sz="2800" dirty="0">
                <a:ea typeface="Times New Roman" panose="02020603050405020304" pitchFamily="18" charset="0"/>
              </a:rPr>
              <a:t>The Grapevine Trunk Diseases (GTDs) are among the major threats for the economic stability of the winery sector worldwide</a:t>
            </a:r>
            <a:r>
              <a:rPr lang="fr-FR" sz="2800" dirty="0"/>
              <a:t> </a:t>
            </a:r>
          </a:p>
          <a:p>
            <a:endParaRPr lang="fr-FR" sz="2800" dirty="0"/>
          </a:p>
          <a:p>
            <a:pPr marL="342900" indent="-342900">
              <a:buFont typeface="Arial" panose="020B0604020202020204" pitchFamily="34" charset="0"/>
              <a:buChar char="•"/>
            </a:pPr>
            <a:r>
              <a:rPr lang="en-GB" sz="2400" dirty="0"/>
              <a:t>Main biotic factor reducing vines’ yields </a:t>
            </a:r>
          </a:p>
          <a:p>
            <a:pPr marL="342900" indent="-342900">
              <a:buFont typeface="Arial" panose="020B0604020202020204" pitchFamily="34" charset="0"/>
              <a:buChar char="•"/>
            </a:pPr>
            <a:r>
              <a:rPr lang="en-GB" sz="2400" dirty="0"/>
              <a:t>Increasing crop management costs </a:t>
            </a:r>
          </a:p>
          <a:p>
            <a:pPr marL="342900" indent="-342900">
              <a:buFont typeface="Arial" panose="020B0604020202020204" pitchFamily="34" charset="0"/>
              <a:buChar char="•"/>
            </a:pPr>
            <a:r>
              <a:rPr lang="en-GB" sz="2400" dirty="0"/>
              <a:t>Wine quality reduction</a:t>
            </a:r>
          </a:p>
        </p:txBody>
      </p:sp>
      <p:sp>
        <p:nvSpPr>
          <p:cNvPr id="21" name="Rectangle 20">
            <a:extLst>
              <a:ext uri="{FF2B5EF4-FFF2-40B4-BE49-F238E27FC236}">
                <a16:creationId xmlns:a16="http://schemas.microsoft.com/office/drawing/2014/main" id="{1F4F04AA-1808-904C-8FF4-A38CC314D3DA}"/>
              </a:ext>
            </a:extLst>
          </p:cNvPr>
          <p:cNvSpPr/>
          <p:nvPr/>
        </p:nvSpPr>
        <p:spPr>
          <a:xfrm>
            <a:off x="2605220" y="6511676"/>
            <a:ext cx="2205206" cy="307777"/>
          </a:xfrm>
          <a:prstGeom prst="rect">
            <a:avLst/>
          </a:prstGeom>
        </p:spPr>
        <p:txBody>
          <a:bodyPr wrap="square">
            <a:spAutoFit/>
          </a:bodyPr>
          <a:lstStyle/>
          <a:p>
            <a:r>
              <a:rPr lang="fr-FR" sz="1400" b="0" i="0" err="1">
                <a:solidFill>
                  <a:srgbClr val="222222"/>
                </a:solidFill>
                <a:effectLst/>
                <a:latin typeface="Arial" panose="020B0604020202020204" pitchFamily="34" charset="0"/>
              </a:rPr>
              <a:t>Gramaje</a:t>
            </a:r>
            <a:r>
              <a:rPr lang="fr-FR" sz="1400" b="0" i="0">
                <a:solidFill>
                  <a:srgbClr val="222222"/>
                </a:solidFill>
                <a:effectLst/>
                <a:latin typeface="Arial" panose="020B0604020202020204" pitchFamily="34" charset="0"/>
              </a:rPr>
              <a:t> </a:t>
            </a:r>
            <a:r>
              <a:rPr lang="fr-FR" sz="1400" i="1">
                <a:solidFill>
                  <a:srgbClr val="222222"/>
                </a:solidFill>
                <a:latin typeface="Arial" panose="020B0604020202020204" pitchFamily="34" charset="0"/>
              </a:rPr>
              <a:t>et al., </a:t>
            </a:r>
            <a:r>
              <a:rPr lang="fr-FR" sz="1400" b="0" i="0">
                <a:solidFill>
                  <a:srgbClr val="222222"/>
                </a:solidFill>
                <a:effectLst/>
                <a:latin typeface="Arial" panose="020B0604020202020204" pitchFamily="34" charset="0"/>
              </a:rPr>
              <a:t>(2018)</a:t>
            </a:r>
            <a:endParaRPr lang="en-US" sz="1400"/>
          </a:p>
        </p:txBody>
      </p:sp>
    </p:spTree>
    <p:extLst>
      <p:ext uri="{BB962C8B-B14F-4D97-AF65-F5344CB8AC3E}">
        <p14:creationId xmlns:p14="http://schemas.microsoft.com/office/powerpoint/2010/main" val="360474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0B45040-6D67-ED4F-9764-C0EFFFFB737C}"/>
              </a:ext>
            </a:extLst>
          </p:cNvPr>
          <p:cNvSpPr txBox="1">
            <a:spLocks/>
          </p:cNvSpPr>
          <p:nvPr/>
        </p:nvSpPr>
        <p:spPr>
          <a:xfrm>
            <a:off x="2416796" y="198278"/>
            <a:ext cx="7358408" cy="66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n w="0"/>
                <a:solidFill>
                  <a:srgbClr val="00B050"/>
                </a:solidFill>
                <a:effectLst>
                  <a:outerShdw blurRad="38100" dist="25400" dir="5400000" algn="ctr" rotWithShape="0">
                    <a:srgbClr val="6E747A">
                      <a:alpha val="43000"/>
                    </a:srgbClr>
                  </a:outerShdw>
                </a:effectLst>
              </a:rPr>
              <a:t>BioBESTicide: Partnerships</a:t>
            </a:r>
          </a:p>
        </p:txBody>
      </p:sp>
      <p:grpSp>
        <p:nvGrpSpPr>
          <p:cNvPr id="7" name="Groupe 6">
            <a:extLst>
              <a:ext uri="{FF2B5EF4-FFF2-40B4-BE49-F238E27FC236}">
                <a16:creationId xmlns:a16="http://schemas.microsoft.com/office/drawing/2014/main" id="{525551D2-4EA3-5844-9BE7-24550DBFB2DD}"/>
              </a:ext>
            </a:extLst>
          </p:cNvPr>
          <p:cNvGrpSpPr/>
          <p:nvPr/>
        </p:nvGrpSpPr>
        <p:grpSpPr>
          <a:xfrm>
            <a:off x="2752902" y="1228078"/>
            <a:ext cx="6348988" cy="5323142"/>
            <a:chOff x="513708" y="1597987"/>
            <a:chExt cx="5822024" cy="4758363"/>
          </a:xfrm>
        </p:grpSpPr>
        <p:grpSp>
          <p:nvGrpSpPr>
            <p:cNvPr id="10" name="Groupe 9">
              <a:extLst>
                <a:ext uri="{FF2B5EF4-FFF2-40B4-BE49-F238E27FC236}">
                  <a16:creationId xmlns:a16="http://schemas.microsoft.com/office/drawing/2014/main" id="{BF344391-12CD-EB4B-AB74-B8D48E0DEBBD}"/>
                </a:ext>
              </a:extLst>
            </p:cNvPr>
            <p:cNvGrpSpPr/>
            <p:nvPr/>
          </p:nvGrpSpPr>
          <p:grpSpPr>
            <a:xfrm>
              <a:off x="513708" y="1597987"/>
              <a:ext cx="5822024" cy="4758363"/>
              <a:chOff x="976045" y="1036262"/>
              <a:chExt cx="5822024" cy="4758363"/>
            </a:xfrm>
          </p:grpSpPr>
          <p:grpSp>
            <p:nvGrpSpPr>
              <p:cNvPr id="12" name="Groupe 11">
                <a:extLst>
                  <a:ext uri="{FF2B5EF4-FFF2-40B4-BE49-F238E27FC236}">
                    <a16:creationId xmlns:a16="http://schemas.microsoft.com/office/drawing/2014/main" id="{252E86F7-C137-D447-AFBF-062B3154AD15}"/>
                  </a:ext>
                </a:extLst>
              </p:cNvPr>
              <p:cNvGrpSpPr/>
              <p:nvPr/>
            </p:nvGrpSpPr>
            <p:grpSpPr>
              <a:xfrm>
                <a:off x="1119884" y="1688893"/>
                <a:ext cx="4222679" cy="3883631"/>
                <a:chOff x="3986373" y="1417833"/>
                <a:chExt cx="4222679" cy="3883631"/>
              </a:xfrm>
            </p:grpSpPr>
            <p:pic>
              <p:nvPicPr>
                <p:cNvPr id="17" name="Picture 1" descr="page152image42714544">
                  <a:extLst>
                    <a:ext uri="{FF2B5EF4-FFF2-40B4-BE49-F238E27FC236}">
                      <a16:creationId xmlns:a16="http://schemas.microsoft.com/office/drawing/2014/main" id="{7C2AAEA7-9D4C-4D4B-9BB5-82462C7364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29" t="8894" r="9764" b="23738"/>
                <a:stretch/>
              </p:blipFill>
              <p:spPr bwMode="auto">
                <a:xfrm>
                  <a:off x="3986373" y="1417833"/>
                  <a:ext cx="4222679" cy="38836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otechnologie Microbienne | Greencell | France">
                  <a:extLst>
                    <a:ext uri="{FF2B5EF4-FFF2-40B4-BE49-F238E27FC236}">
                      <a16:creationId xmlns:a16="http://schemas.microsoft.com/office/drawing/2014/main" id="{D76CBBBC-62FB-CE4D-81FC-BCD52ABB5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513" y="2907587"/>
                  <a:ext cx="970334" cy="511139"/>
                </a:xfrm>
                <a:prstGeom prst="rect">
                  <a:avLst/>
                </a:prstGeom>
                <a:solidFill>
                  <a:schemeClr val="bg1"/>
                </a:solidFill>
              </p:spPr>
            </p:pic>
          </p:grpSp>
          <p:sp>
            <p:nvSpPr>
              <p:cNvPr id="13" name="Rectangle : coins arrondis 12">
                <a:extLst>
                  <a:ext uri="{FF2B5EF4-FFF2-40B4-BE49-F238E27FC236}">
                    <a16:creationId xmlns:a16="http://schemas.microsoft.com/office/drawing/2014/main" id="{07E6343D-B7EB-684F-A4E2-10F2E67C2F25}"/>
                  </a:ext>
                </a:extLst>
              </p:cNvPr>
              <p:cNvSpPr/>
              <p:nvPr/>
            </p:nvSpPr>
            <p:spPr>
              <a:xfrm>
                <a:off x="976045" y="1036262"/>
                <a:ext cx="4572000" cy="4758363"/>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 descr="page152image42714544">
                <a:extLst>
                  <a:ext uri="{FF2B5EF4-FFF2-40B4-BE49-F238E27FC236}">
                    <a16:creationId xmlns:a16="http://schemas.microsoft.com/office/drawing/2014/main" id="{8A250557-B149-1F44-B857-97AAE29DD9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56" t="77510" r="62782" b="1460"/>
              <a:stretch/>
            </p:blipFill>
            <p:spPr bwMode="auto">
              <a:xfrm>
                <a:off x="5291193" y="1853276"/>
                <a:ext cx="1500027" cy="1212352"/>
              </a:xfrm>
              <a:prstGeom prst="rect">
                <a:avLst/>
              </a:prstGeom>
              <a:noFill/>
            </p:spPr>
          </p:pic>
          <p:pic>
            <p:nvPicPr>
              <p:cNvPr id="15" name="Picture 1" descr="page152image42714544">
                <a:extLst>
                  <a:ext uri="{FF2B5EF4-FFF2-40B4-BE49-F238E27FC236}">
                    <a16:creationId xmlns:a16="http://schemas.microsoft.com/office/drawing/2014/main" id="{87B8DE63-69A3-1E4E-9560-C088B112FE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718" t="77866" r="35720" b="1104"/>
              <a:stretch/>
            </p:blipFill>
            <p:spPr bwMode="auto">
              <a:xfrm>
                <a:off x="5291192" y="2987208"/>
                <a:ext cx="1500027" cy="1212352"/>
              </a:xfrm>
              <a:prstGeom prst="rect">
                <a:avLst/>
              </a:prstGeom>
              <a:noFill/>
            </p:spPr>
          </p:pic>
          <p:pic>
            <p:nvPicPr>
              <p:cNvPr id="16" name="Picture 1" descr="page152image42714544">
                <a:extLst>
                  <a:ext uri="{FF2B5EF4-FFF2-40B4-BE49-F238E27FC236}">
                    <a16:creationId xmlns:a16="http://schemas.microsoft.com/office/drawing/2014/main" id="{3C50275D-1C96-6346-93B4-172BDEC8EB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84" t="77866" r="7354" b="1104"/>
              <a:stretch/>
            </p:blipFill>
            <p:spPr bwMode="auto">
              <a:xfrm>
                <a:off x="5298042" y="4121139"/>
                <a:ext cx="1500027" cy="1212352"/>
              </a:xfrm>
              <a:prstGeom prst="rect">
                <a:avLst/>
              </a:prstGeom>
              <a:noFill/>
            </p:spPr>
          </p:pic>
        </p:grpSp>
        <p:sp>
          <p:nvSpPr>
            <p:cNvPr id="11" name="ZoneTexte 10">
              <a:extLst>
                <a:ext uri="{FF2B5EF4-FFF2-40B4-BE49-F238E27FC236}">
                  <a16:creationId xmlns:a16="http://schemas.microsoft.com/office/drawing/2014/main" id="{DC392538-168C-E04A-9184-98B00A8B4892}"/>
                </a:ext>
              </a:extLst>
            </p:cNvPr>
            <p:cNvSpPr txBox="1"/>
            <p:nvPr/>
          </p:nvSpPr>
          <p:spPr>
            <a:xfrm>
              <a:off x="1655907" y="1715337"/>
              <a:ext cx="2287601" cy="467707"/>
            </a:xfrm>
            <a:prstGeom prst="rect">
              <a:avLst/>
            </a:prstGeom>
            <a:noFill/>
          </p:spPr>
          <p:txBody>
            <a:bodyPr wrap="none" rtlCol="0">
              <a:spAutoFit/>
            </a:bodyPr>
            <a:lstStyle/>
            <a:p>
              <a:r>
                <a:rPr lang="en-US" sz="2800" b="1" dirty="0">
                  <a:solidFill>
                    <a:schemeClr val="accent1">
                      <a:lumMod val="75000"/>
                    </a:schemeClr>
                  </a:solidFill>
                  <a:latin typeface="+mj-lt"/>
                </a:rPr>
                <a:t>Partners related</a:t>
              </a:r>
            </a:p>
          </p:txBody>
        </p:sp>
      </p:grpSp>
      <p:sp>
        <p:nvSpPr>
          <p:cNvPr id="21" name="Slide Number Placeholder 3">
            <a:extLst>
              <a:ext uri="{FF2B5EF4-FFF2-40B4-BE49-F238E27FC236}">
                <a16:creationId xmlns:a16="http://schemas.microsoft.com/office/drawing/2014/main" id="{6894DFF5-E9E1-2A4E-9458-D309D2EEF44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38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a:extLst>
              <a:ext uri="{FF2B5EF4-FFF2-40B4-BE49-F238E27FC236}">
                <a16:creationId xmlns:a16="http://schemas.microsoft.com/office/drawing/2014/main" id="{693611E5-10BF-DA45-9D6E-0C5B00EFFBB7}"/>
              </a:ext>
            </a:extLst>
          </p:cNvPr>
          <p:cNvGrpSpPr/>
          <p:nvPr/>
        </p:nvGrpSpPr>
        <p:grpSpPr>
          <a:xfrm>
            <a:off x="2575560" y="0"/>
            <a:ext cx="7040880" cy="6857999"/>
            <a:chOff x="2828809" y="261075"/>
            <a:chExt cx="6577923" cy="6379212"/>
          </a:xfrm>
        </p:grpSpPr>
        <p:pic>
          <p:nvPicPr>
            <p:cNvPr id="7" name="Image 6">
              <a:extLst>
                <a:ext uri="{FF2B5EF4-FFF2-40B4-BE49-F238E27FC236}">
                  <a16:creationId xmlns:a16="http://schemas.microsoft.com/office/drawing/2014/main" id="{8F0AD930-0670-9A4C-9AFE-054264E7FC52}"/>
                </a:ext>
              </a:extLst>
            </p:cNvPr>
            <p:cNvPicPr>
              <a:picLocks noChangeAspect="1"/>
            </p:cNvPicPr>
            <p:nvPr/>
          </p:nvPicPr>
          <p:blipFill rotWithShape="1">
            <a:blip r:embed="rId4">
              <a:extLst>
                <a:ext uri="{28A0092B-C50C-407E-A947-70E740481C1C}">
                  <a14:useLocalDpi xmlns:a14="http://schemas.microsoft.com/office/drawing/2010/main" val="0"/>
                </a:ext>
              </a:extLst>
            </a:blip>
            <a:srcRect r="34349"/>
            <a:stretch/>
          </p:blipFill>
          <p:spPr>
            <a:xfrm>
              <a:off x="2828809" y="261075"/>
              <a:ext cx="6577923" cy="6379212"/>
            </a:xfrm>
            <a:prstGeom prst="rect">
              <a:avLst/>
            </a:prstGeom>
          </p:spPr>
        </p:pic>
        <p:sp>
          <p:nvSpPr>
            <p:cNvPr id="10" name="Cercle : creux 5">
              <a:extLst>
                <a:ext uri="{FF2B5EF4-FFF2-40B4-BE49-F238E27FC236}">
                  <a16:creationId xmlns:a16="http://schemas.microsoft.com/office/drawing/2014/main" id="{6DAE5721-4E80-E241-81AA-14981CD3D385}"/>
                </a:ext>
              </a:extLst>
            </p:cNvPr>
            <p:cNvSpPr/>
            <p:nvPr/>
          </p:nvSpPr>
          <p:spPr>
            <a:xfrm>
              <a:off x="4803825" y="4126032"/>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sp>
          <p:nvSpPr>
            <p:cNvPr id="11" name="Cercle : creux 6">
              <a:extLst>
                <a:ext uri="{FF2B5EF4-FFF2-40B4-BE49-F238E27FC236}">
                  <a16:creationId xmlns:a16="http://schemas.microsoft.com/office/drawing/2014/main" id="{262E61B7-6199-3D4E-AE23-575C9957C308}"/>
                </a:ext>
              </a:extLst>
            </p:cNvPr>
            <p:cNvSpPr/>
            <p:nvPr/>
          </p:nvSpPr>
          <p:spPr>
            <a:xfrm>
              <a:off x="5990941" y="4158112"/>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sp>
          <p:nvSpPr>
            <p:cNvPr id="12" name="Cercle : creux 7">
              <a:extLst>
                <a:ext uri="{FF2B5EF4-FFF2-40B4-BE49-F238E27FC236}">
                  <a16:creationId xmlns:a16="http://schemas.microsoft.com/office/drawing/2014/main" id="{89757103-D5B5-C149-8178-572F04944C14}"/>
                </a:ext>
              </a:extLst>
            </p:cNvPr>
            <p:cNvSpPr/>
            <p:nvPr/>
          </p:nvSpPr>
          <p:spPr>
            <a:xfrm>
              <a:off x="4342614" y="4278432"/>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cxnSp>
          <p:nvCxnSpPr>
            <p:cNvPr id="13" name="Connecteur droit 12">
              <a:extLst>
                <a:ext uri="{FF2B5EF4-FFF2-40B4-BE49-F238E27FC236}">
                  <a16:creationId xmlns:a16="http://schemas.microsoft.com/office/drawing/2014/main" id="{1228F381-9E9A-6349-8E22-F2B17555DB3B}"/>
                </a:ext>
              </a:extLst>
            </p:cNvPr>
            <p:cNvCxnSpPr/>
            <p:nvPr/>
          </p:nvCxnSpPr>
          <p:spPr>
            <a:xfrm>
              <a:off x="3789087" y="4179041"/>
              <a:ext cx="553527" cy="15240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C37A1C6D-8A38-0446-9238-9AD3996BEAE9}"/>
                </a:ext>
              </a:extLst>
            </p:cNvPr>
            <p:cNvCxnSpPr>
              <a:cxnSpLocks/>
              <a:stCxn id="10" idx="2"/>
              <a:endCxn id="17" idx="2"/>
            </p:cNvCxnSpPr>
            <p:nvPr/>
          </p:nvCxnSpPr>
          <p:spPr>
            <a:xfrm flipH="1" flipV="1">
              <a:off x="3913782" y="3211744"/>
              <a:ext cx="890043" cy="967297"/>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FFC9FE9F-C67D-844A-ACB8-A6D5F952A6BC}"/>
                </a:ext>
              </a:extLst>
            </p:cNvPr>
            <p:cNvCxnSpPr>
              <a:cxnSpLocks/>
              <a:endCxn id="18" idx="2"/>
            </p:cNvCxnSpPr>
            <p:nvPr/>
          </p:nvCxnSpPr>
          <p:spPr>
            <a:xfrm flipV="1">
              <a:off x="6096959" y="3924888"/>
              <a:ext cx="446648" cy="286233"/>
            </a:xfrm>
            <a:prstGeom prst="line">
              <a:avLst/>
            </a:prstGeom>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2E31BD32-5D96-524F-9D3C-9719D6845888}"/>
                </a:ext>
              </a:extLst>
            </p:cNvPr>
            <p:cNvSpPr txBox="1"/>
            <p:nvPr/>
          </p:nvSpPr>
          <p:spPr>
            <a:xfrm>
              <a:off x="3127034" y="3931331"/>
              <a:ext cx="692818" cy="400110"/>
            </a:xfrm>
            <a:prstGeom prst="rect">
              <a:avLst/>
            </a:prstGeom>
            <a:noFill/>
            <a:ln>
              <a:solidFill>
                <a:srgbClr val="FF0000"/>
              </a:solidFill>
              <a:prstDash val="dash"/>
            </a:ln>
          </p:spPr>
          <p:txBody>
            <a:bodyPr wrap="none" rtlCol="0">
              <a:spAutoFit/>
            </a:bodyPr>
            <a:lstStyle/>
            <a:p>
              <a:pPr algn="ctr"/>
              <a:r>
                <a:rPr lang="fr-FR" sz="1000" b="1" dirty="0"/>
                <a:t>INRA</a:t>
              </a:r>
            </a:p>
            <a:p>
              <a:pPr algn="ctr"/>
              <a:r>
                <a:rPr lang="fr-FR" sz="1000" b="1" i="1" dirty="0"/>
                <a:t>Bordeaux</a:t>
              </a:r>
            </a:p>
          </p:txBody>
        </p:sp>
        <p:sp>
          <p:nvSpPr>
            <p:cNvPr id="17" name="ZoneTexte 16">
              <a:extLst>
                <a:ext uri="{FF2B5EF4-FFF2-40B4-BE49-F238E27FC236}">
                  <a16:creationId xmlns:a16="http://schemas.microsoft.com/office/drawing/2014/main" id="{1B276961-A283-0447-811C-DEC5B5D4846C}"/>
                </a:ext>
              </a:extLst>
            </p:cNvPr>
            <p:cNvSpPr txBox="1"/>
            <p:nvPr/>
          </p:nvSpPr>
          <p:spPr>
            <a:xfrm>
              <a:off x="3152195" y="2811634"/>
              <a:ext cx="1523174" cy="400110"/>
            </a:xfrm>
            <a:prstGeom prst="rect">
              <a:avLst/>
            </a:prstGeom>
            <a:noFill/>
            <a:ln>
              <a:solidFill>
                <a:srgbClr val="FF0000"/>
              </a:solidFill>
              <a:prstDash val="dash"/>
            </a:ln>
          </p:spPr>
          <p:txBody>
            <a:bodyPr wrap="none" rtlCol="0">
              <a:spAutoFit/>
            </a:bodyPr>
            <a:lstStyle/>
            <a:p>
              <a:pPr algn="ctr"/>
              <a:r>
                <a:rPr lang="fr-FR" sz="1000" b="1" dirty="0"/>
                <a:t>GREENCELL</a:t>
              </a:r>
            </a:p>
            <a:p>
              <a:pPr algn="ctr"/>
              <a:r>
                <a:rPr lang="fr-FR" sz="1000" b="1" i="1" dirty="0"/>
                <a:t>Saint-Etienne-de-Chomeil</a:t>
              </a:r>
            </a:p>
          </p:txBody>
        </p:sp>
        <p:sp>
          <p:nvSpPr>
            <p:cNvPr id="18" name="ZoneTexte 17">
              <a:extLst>
                <a:ext uri="{FF2B5EF4-FFF2-40B4-BE49-F238E27FC236}">
                  <a16:creationId xmlns:a16="http://schemas.microsoft.com/office/drawing/2014/main" id="{6A879248-90D0-5F4E-8198-06B5619360DD}"/>
                </a:ext>
              </a:extLst>
            </p:cNvPr>
            <p:cNvSpPr txBox="1"/>
            <p:nvPr/>
          </p:nvSpPr>
          <p:spPr>
            <a:xfrm>
              <a:off x="6177160" y="3524778"/>
              <a:ext cx="732893" cy="400110"/>
            </a:xfrm>
            <a:prstGeom prst="rect">
              <a:avLst/>
            </a:prstGeom>
            <a:noFill/>
            <a:ln>
              <a:solidFill>
                <a:srgbClr val="FF0000"/>
              </a:solidFill>
              <a:prstDash val="dash"/>
            </a:ln>
          </p:spPr>
          <p:txBody>
            <a:bodyPr wrap="none" rtlCol="0">
              <a:spAutoFit/>
            </a:bodyPr>
            <a:lstStyle/>
            <a:p>
              <a:pPr algn="ctr"/>
              <a:r>
                <a:rPr lang="fr-FR" sz="1000" b="1" dirty="0"/>
                <a:t>LAMBERTI</a:t>
              </a:r>
            </a:p>
            <a:p>
              <a:pPr algn="ctr"/>
              <a:r>
                <a:rPr lang="fr-FR" sz="1000" b="1" i="1" dirty="0"/>
                <a:t>Gallarate</a:t>
              </a:r>
            </a:p>
          </p:txBody>
        </p:sp>
        <p:sp>
          <p:nvSpPr>
            <p:cNvPr id="20" name="ZoneTexte 19">
              <a:extLst>
                <a:ext uri="{FF2B5EF4-FFF2-40B4-BE49-F238E27FC236}">
                  <a16:creationId xmlns:a16="http://schemas.microsoft.com/office/drawing/2014/main" id="{17076964-A237-964B-86C4-A3683A0BFE30}"/>
                </a:ext>
              </a:extLst>
            </p:cNvPr>
            <p:cNvSpPr txBox="1"/>
            <p:nvPr/>
          </p:nvSpPr>
          <p:spPr>
            <a:xfrm>
              <a:off x="3009869" y="3683210"/>
              <a:ext cx="505267" cy="261610"/>
            </a:xfrm>
            <a:prstGeom prst="rect">
              <a:avLst/>
            </a:prstGeom>
            <a:noFill/>
          </p:spPr>
          <p:txBody>
            <a:bodyPr wrap="none" rtlCol="0">
              <a:spAutoFit/>
            </a:bodyPr>
            <a:lstStyle/>
            <a:p>
              <a:r>
                <a:rPr lang="fr-FR" sz="1100" b="1" i="1" dirty="0"/>
                <a:t>Trials</a:t>
              </a:r>
            </a:p>
          </p:txBody>
        </p:sp>
        <p:sp>
          <p:nvSpPr>
            <p:cNvPr id="21" name="ZoneTexte 20">
              <a:extLst>
                <a:ext uri="{FF2B5EF4-FFF2-40B4-BE49-F238E27FC236}">
                  <a16:creationId xmlns:a16="http://schemas.microsoft.com/office/drawing/2014/main" id="{E45806F9-23EC-FD49-8F37-15ADC903D2EC}"/>
                </a:ext>
              </a:extLst>
            </p:cNvPr>
            <p:cNvSpPr txBox="1"/>
            <p:nvPr/>
          </p:nvSpPr>
          <p:spPr>
            <a:xfrm>
              <a:off x="3521555" y="2547195"/>
              <a:ext cx="821059" cy="261610"/>
            </a:xfrm>
            <a:prstGeom prst="rect">
              <a:avLst/>
            </a:prstGeom>
            <a:noFill/>
          </p:spPr>
          <p:txBody>
            <a:bodyPr wrap="none" rtlCol="0">
              <a:spAutoFit/>
            </a:bodyPr>
            <a:lstStyle/>
            <a:p>
              <a:r>
                <a:rPr lang="fr-FR" sz="1100" b="1" i="1" dirty="0"/>
                <a:t>Production</a:t>
              </a:r>
            </a:p>
          </p:txBody>
        </p:sp>
        <p:sp>
          <p:nvSpPr>
            <p:cNvPr id="22" name="ZoneTexte 21">
              <a:extLst>
                <a:ext uri="{FF2B5EF4-FFF2-40B4-BE49-F238E27FC236}">
                  <a16:creationId xmlns:a16="http://schemas.microsoft.com/office/drawing/2014/main" id="{E9A1B02D-A19D-1A43-9C38-6ED9FDBFAAD4}"/>
                </a:ext>
              </a:extLst>
            </p:cNvPr>
            <p:cNvSpPr txBox="1"/>
            <p:nvPr/>
          </p:nvSpPr>
          <p:spPr>
            <a:xfrm>
              <a:off x="6096959" y="3285104"/>
              <a:ext cx="901209" cy="261610"/>
            </a:xfrm>
            <a:prstGeom prst="rect">
              <a:avLst/>
            </a:prstGeom>
            <a:noFill/>
          </p:spPr>
          <p:txBody>
            <a:bodyPr wrap="none" rtlCol="0">
              <a:spAutoFit/>
            </a:bodyPr>
            <a:lstStyle/>
            <a:p>
              <a:r>
                <a:rPr lang="fr-FR" sz="1100" b="1" i="1" dirty="0"/>
                <a:t>Formulation</a:t>
              </a:r>
            </a:p>
          </p:txBody>
        </p:sp>
        <p:sp>
          <p:nvSpPr>
            <p:cNvPr id="24" name="ZoneTexte 23">
              <a:extLst>
                <a:ext uri="{FF2B5EF4-FFF2-40B4-BE49-F238E27FC236}">
                  <a16:creationId xmlns:a16="http://schemas.microsoft.com/office/drawing/2014/main" id="{CE3FA14A-1AEE-0B44-A562-6256C724E41E}"/>
                </a:ext>
              </a:extLst>
            </p:cNvPr>
            <p:cNvSpPr txBox="1"/>
            <p:nvPr/>
          </p:nvSpPr>
          <p:spPr>
            <a:xfrm>
              <a:off x="5083298" y="4970691"/>
              <a:ext cx="817853" cy="400110"/>
            </a:xfrm>
            <a:prstGeom prst="rect">
              <a:avLst/>
            </a:prstGeom>
            <a:noFill/>
            <a:ln>
              <a:solidFill>
                <a:srgbClr val="FF0000"/>
              </a:solidFill>
              <a:prstDash val="dash"/>
            </a:ln>
          </p:spPr>
          <p:txBody>
            <a:bodyPr wrap="none" rtlCol="0">
              <a:spAutoFit/>
            </a:bodyPr>
            <a:lstStyle/>
            <a:p>
              <a:pPr algn="ctr"/>
              <a:r>
                <a:rPr lang="fr-FR" sz="1000" b="1" dirty="0"/>
                <a:t>EURION</a:t>
              </a:r>
            </a:p>
            <a:p>
              <a:pPr fontAlgn="base"/>
              <a:r>
                <a:rPr lang="fr-FR" sz="1000" b="1" i="1" dirty="0">
                  <a:solidFill>
                    <a:srgbClr val="000000"/>
                  </a:solidFill>
                  <a:latin typeface="Google Sans"/>
                </a:rPr>
                <a:t>Montpellier</a:t>
              </a:r>
            </a:p>
          </p:txBody>
        </p:sp>
        <p:cxnSp>
          <p:nvCxnSpPr>
            <p:cNvPr id="25" name="Connecteur droit 24">
              <a:extLst>
                <a:ext uri="{FF2B5EF4-FFF2-40B4-BE49-F238E27FC236}">
                  <a16:creationId xmlns:a16="http://schemas.microsoft.com/office/drawing/2014/main" id="{E7221A43-2E5B-3B4D-9DC1-4EDB9E8711DE}"/>
                </a:ext>
              </a:extLst>
            </p:cNvPr>
            <p:cNvCxnSpPr>
              <a:cxnSpLocks/>
              <a:stCxn id="48" idx="5"/>
              <a:endCxn id="24" idx="0"/>
            </p:cNvCxnSpPr>
            <p:nvPr/>
          </p:nvCxnSpPr>
          <p:spPr>
            <a:xfrm>
              <a:off x="5168210" y="4518608"/>
              <a:ext cx="324015" cy="452083"/>
            </a:xfrm>
            <a:prstGeom prst="line">
              <a:avLst/>
            </a:prstGeom>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00FE7E63-6ACA-6D48-863F-AC4CEE7C9D2C}"/>
                </a:ext>
              </a:extLst>
            </p:cNvPr>
            <p:cNvSpPr txBox="1"/>
            <p:nvPr/>
          </p:nvSpPr>
          <p:spPr>
            <a:xfrm>
              <a:off x="5059976" y="5328250"/>
              <a:ext cx="822661" cy="261610"/>
            </a:xfrm>
            <a:prstGeom prst="rect">
              <a:avLst/>
            </a:prstGeom>
            <a:noFill/>
          </p:spPr>
          <p:txBody>
            <a:bodyPr wrap="none" rtlCol="0">
              <a:spAutoFit/>
            </a:bodyPr>
            <a:lstStyle/>
            <a:p>
              <a:r>
                <a:rPr lang="en-CA" sz="1100" b="1" i="1" dirty="0"/>
                <a:t>Regulation</a:t>
              </a:r>
            </a:p>
          </p:txBody>
        </p:sp>
        <p:cxnSp>
          <p:nvCxnSpPr>
            <p:cNvPr id="28" name="Connecteur droit avec flèche 27">
              <a:extLst>
                <a:ext uri="{FF2B5EF4-FFF2-40B4-BE49-F238E27FC236}">
                  <a16:creationId xmlns:a16="http://schemas.microsoft.com/office/drawing/2014/main" id="{D9371843-374F-1047-8519-CC3FA5AB783C}"/>
                </a:ext>
              </a:extLst>
            </p:cNvPr>
            <p:cNvCxnSpPr>
              <a:cxnSpLocks/>
            </p:cNvCxnSpPr>
            <p:nvPr/>
          </p:nvCxnSpPr>
          <p:spPr>
            <a:xfrm flipH="1">
              <a:off x="4465023" y="4165393"/>
              <a:ext cx="289657" cy="971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9" name="Connecteur droit avec flèche 28">
              <a:extLst>
                <a:ext uri="{FF2B5EF4-FFF2-40B4-BE49-F238E27FC236}">
                  <a16:creationId xmlns:a16="http://schemas.microsoft.com/office/drawing/2014/main" id="{1B1258F0-60AF-ED4C-A6BE-583A7CB22E6B}"/>
                </a:ext>
              </a:extLst>
            </p:cNvPr>
            <p:cNvCxnSpPr>
              <a:cxnSpLocks/>
            </p:cNvCxnSpPr>
            <p:nvPr/>
          </p:nvCxnSpPr>
          <p:spPr>
            <a:xfrm>
              <a:off x="4945340" y="4151618"/>
              <a:ext cx="1011012" cy="64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0" name="Connecteur droit avec flèche 29">
              <a:extLst>
                <a:ext uri="{FF2B5EF4-FFF2-40B4-BE49-F238E27FC236}">
                  <a16:creationId xmlns:a16="http://schemas.microsoft.com/office/drawing/2014/main" id="{AF820A7B-2527-7D46-8D39-890D3373AD27}"/>
                </a:ext>
              </a:extLst>
            </p:cNvPr>
            <p:cNvCxnSpPr>
              <a:cxnSpLocks/>
            </p:cNvCxnSpPr>
            <p:nvPr/>
          </p:nvCxnSpPr>
          <p:spPr>
            <a:xfrm flipH="1" flipV="1">
              <a:off x="4929857" y="4230211"/>
              <a:ext cx="1021963" cy="1866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Connecteur droit avec flèche 30">
              <a:extLst>
                <a:ext uri="{FF2B5EF4-FFF2-40B4-BE49-F238E27FC236}">
                  <a16:creationId xmlns:a16="http://schemas.microsoft.com/office/drawing/2014/main" id="{F29D832E-2561-9145-AD71-336F868E8235}"/>
                </a:ext>
              </a:extLst>
            </p:cNvPr>
            <p:cNvCxnSpPr>
              <a:cxnSpLocks/>
            </p:cNvCxnSpPr>
            <p:nvPr/>
          </p:nvCxnSpPr>
          <p:spPr>
            <a:xfrm flipH="1">
              <a:off x="4494132" y="4262522"/>
              <a:ext cx="289657" cy="971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Connecteur : en arc 109">
              <a:extLst>
                <a:ext uri="{FF2B5EF4-FFF2-40B4-BE49-F238E27FC236}">
                  <a16:creationId xmlns:a16="http://schemas.microsoft.com/office/drawing/2014/main" id="{FE3826F1-4E69-DE4E-AD9D-A97A16460AFA}"/>
                </a:ext>
              </a:extLst>
            </p:cNvPr>
            <p:cNvCxnSpPr>
              <a:cxnSpLocks/>
              <a:stCxn id="12" idx="5"/>
              <a:endCxn id="10" idx="3"/>
            </p:cNvCxnSpPr>
            <p:nvPr/>
          </p:nvCxnSpPr>
          <p:spPr>
            <a:xfrm rot="5400000" flipH="1" flipV="1">
              <a:off x="4550028" y="4099601"/>
              <a:ext cx="152400" cy="386245"/>
            </a:xfrm>
            <a:prstGeom prst="curvedConnector3">
              <a:avLst>
                <a:gd name="adj1" fmla="val -160188"/>
              </a:avLst>
            </a:prstGeom>
            <a:ln>
              <a:tailEnd type="triangle"/>
            </a:ln>
          </p:spPr>
          <p:style>
            <a:lnRef idx="3">
              <a:schemeClr val="accent2"/>
            </a:lnRef>
            <a:fillRef idx="0">
              <a:schemeClr val="accent2"/>
            </a:fillRef>
            <a:effectRef idx="2">
              <a:schemeClr val="accent2"/>
            </a:effectRef>
            <a:fontRef idx="minor">
              <a:schemeClr val="tx1"/>
            </a:fontRef>
          </p:style>
        </p:cxnSp>
        <p:sp>
          <p:nvSpPr>
            <p:cNvPr id="36" name="Cercle : creux 35">
              <a:extLst>
                <a:ext uri="{FF2B5EF4-FFF2-40B4-BE49-F238E27FC236}">
                  <a16:creationId xmlns:a16="http://schemas.microsoft.com/office/drawing/2014/main" id="{1D12459F-0A89-B549-A619-4063BBB2FA29}"/>
                </a:ext>
              </a:extLst>
            </p:cNvPr>
            <p:cNvSpPr/>
            <p:nvPr/>
          </p:nvSpPr>
          <p:spPr>
            <a:xfrm>
              <a:off x="4123950" y="4576605"/>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cxnSp>
          <p:nvCxnSpPr>
            <p:cNvPr id="37" name="Connecteur droit 36">
              <a:extLst>
                <a:ext uri="{FF2B5EF4-FFF2-40B4-BE49-F238E27FC236}">
                  <a16:creationId xmlns:a16="http://schemas.microsoft.com/office/drawing/2014/main" id="{52F1A04E-2C47-BC40-A959-5C6040C388D1}"/>
                </a:ext>
              </a:extLst>
            </p:cNvPr>
            <p:cNvCxnSpPr>
              <a:cxnSpLocks/>
            </p:cNvCxnSpPr>
            <p:nvPr/>
          </p:nvCxnSpPr>
          <p:spPr>
            <a:xfrm flipV="1">
              <a:off x="3878126" y="4682623"/>
              <a:ext cx="270664" cy="279054"/>
            </a:xfrm>
            <a:prstGeom prst="line">
              <a:avLst/>
            </a:prstGeom>
          </p:spPr>
          <p:style>
            <a:lnRef idx="1">
              <a:schemeClr val="dk1"/>
            </a:lnRef>
            <a:fillRef idx="0">
              <a:schemeClr val="dk1"/>
            </a:fillRef>
            <a:effectRef idx="0">
              <a:schemeClr val="dk1"/>
            </a:effectRef>
            <a:fontRef idx="minor">
              <a:schemeClr val="tx1"/>
            </a:fontRef>
          </p:style>
        </p:cxnSp>
        <p:sp>
          <p:nvSpPr>
            <p:cNvPr id="38" name="ZoneTexte 37">
              <a:extLst>
                <a:ext uri="{FF2B5EF4-FFF2-40B4-BE49-F238E27FC236}">
                  <a16:creationId xmlns:a16="http://schemas.microsoft.com/office/drawing/2014/main" id="{D5E43078-7FCC-3947-843E-7663FD970416}"/>
                </a:ext>
              </a:extLst>
            </p:cNvPr>
            <p:cNvSpPr txBox="1"/>
            <p:nvPr/>
          </p:nvSpPr>
          <p:spPr>
            <a:xfrm>
              <a:off x="3233462" y="4970691"/>
              <a:ext cx="865913" cy="372177"/>
            </a:xfrm>
            <a:prstGeom prst="rect">
              <a:avLst/>
            </a:prstGeom>
            <a:noFill/>
            <a:ln>
              <a:solidFill>
                <a:srgbClr val="FF0000"/>
              </a:solidFill>
              <a:prstDash val="dash"/>
            </a:ln>
          </p:spPr>
          <p:txBody>
            <a:bodyPr wrap="none" rtlCol="0">
              <a:spAutoFit/>
            </a:bodyPr>
            <a:lstStyle/>
            <a:p>
              <a:pPr algn="ctr"/>
              <a:r>
                <a:rPr lang="fr-FR" sz="1000" b="1" dirty="0"/>
                <a:t>TECNALIA</a:t>
              </a:r>
            </a:p>
            <a:p>
              <a:pPr algn="ctr"/>
              <a:r>
                <a:rPr lang="fr-FR" sz="1000" b="1" i="1" dirty="0"/>
                <a:t>San Sebastian</a:t>
              </a:r>
            </a:p>
          </p:txBody>
        </p:sp>
        <p:sp>
          <p:nvSpPr>
            <p:cNvPr id="39" name="ZoneTexte 38">
              <a:extLst>
                <a:ext uri="{FF2B5EF4-FFF2-40B4-BE49-F238E27FC236}">
                  <a16:creationId xmlns:a16="http://schemas.microsoft.com/office/drawing/2014/main" id="{498F3444-32D6-2B4F-A57F-FD420F56BDA7}"/>
                </a:ext>
              </a:extLst>
            </p:cNvPr>
            <p:cNvSpPr txBox="1"/>
            <p:nvPr/>
          </p:nvSpPr>
          <p:spPr>
            <a:xfrm>
              <a:off x="3112395" y="4719737"/>
              <a:ext cx="468398" cy="261610"/>
            </a:xfrm>
            <a:prstGeom prst="rect">
              <a:avLst/>
            </a:prstGeom>
            <a:noFill/>
          </p:spPr>
          <p:txBody>
            <a:bodyPr wrap="none" rtlCol="0">
              <a:spAutoFit/>
            </a:bodyPr>
            <a:lstStyle/>
            <a:p>
              <a:r>
                <a:rPr lang="fr-FR" sz="1100" b="1" i="1" dirty="0"/>
                <a:t>LCSA</a:t>
              </a:r>
            </a:p>
          </p:txBody>
        </p:sp>
        <p:sp>
          <p:nvSpPr>
            <p:cNvPr id="41" name="Rectangle : coins arrondis 40">
              <a:extLst>
                <a:ext uri="{FF2B5EF4-FFF2-40B4-BE49-F238E27FC236}">
                  <a16:creationId xmlns:a16="http://schemas.microsoft.com/office/drawing/2014/main" id="{00ECFEB8-CC19-0B4D-AE53-CDEBBB240392}"/>
                </a:ext>
              </a:extLst>
            </p:cNvPr>
            <p:cNvSpPr/>
            <p:nvPr/>
          </p:nvSpPr>
          <p:spPr>
            <a:xfrm>
              <a:off x="2842632" y="6203161"/>
              <a:ext cx="6519941" cy="3595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C9F5E8F1-5242-2841-A5C3-A43E847AD74C}"/>
                </a:ext>
              </a:extLst>
            </p:cNvPr>
            <p:cNvSpPr txBox="1"/>
            <p:nvPr/>
          </p:nvSpPr>
          <p:spPr>
            <a:xfrm>
              <a:off x="7988264" y="6216467"/>
              <a:ext cx="1250916" cy="286290"/>
            </a:xfrm>
            <a:prstGeom prst="rect">
              <a:avLst/>
            </a:prstGeom>
            <a:noFill/>
          </p:spPr>
          <p:txBody>
            <a:bodyPr wrap="none" rtlCol="0">
              <a:spAutoFit/>
            </a:bodyPr>
            <a:lstStyle/>
            <a:p>
              <a:r>
                <a:rPr lang="fr-FR" sz="1400" dirty="0"/>
                <a:t>Regulatory data</a:t>
              </a:r>
            </a:p>
          </p:txBody>
        </p:sp>
        <p:cxnSp>
          <p:nvCxnSpPr>
            <p:cNvPr id="43" name="Connecteur droit avec flèche 42">
              <a:extLst>
                <a:ext uri="{FF2B5EF4-FFF2-40B4-BE49-F238E27FC236}">
                  <a16:creationId xmlns:a16="http://schemas.microsoft.com/office/drawing/2014/main" id="{EDCB40BC-6B0D-6047-B6A3-56D603E137BC}"/>
                </a:ext>
              </a:extLst>
            </p:cNvPr>
            <p:cNvCxnSpPr>
              <a:cxnSpLocks/>
            </p:cNvCxnSpPr>
            <p:nvPr/>
          </p:nvCxnSpPr>
          <p:spPr>
            <a:xfrm>
              <a:off x="2930357" y="6398384"/>
              <a:ext cx="362721" cy="0"/>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p:sp>
          <p:nvSpPr>
            <p:cNvPr id="44" name="ZoneTexte 43">
              <a:extLst>
                <a:ext uri="{FF2B5EF4-FFF2-40B4-BE49-F238E27FC236}">
                  <a16:creationId xmlns:a16="http://schemas.microsoft.com/office/drawing/2014/main" id="{A03B2CC5-8299-CE40-9A81-62D34EBF2465}"/>
                </a:ext>
              </a:extLst>
            </p:cNvPr>
            <p:cNvSpPr txBox="1"/>
            <p:nvPr/>
          </p:nvSpPr>
          <p:spPr>
            <a:xfrm>
              <a:off x="3210455" y="6214873"/>
              <a:ext cx="1372582" cy="286290"/>
            </a:xfrm>
            <a:prstGeom prst="rect">
              <a:avLst/>
            </a:prstGeom>
            <a:noFill/>
          </p:spPr>
          <p:txBody>
            <a:bodyPr wrap="none" rtlCol="0">
              <a:spAutoFit/>
            </a:bodyPr>
            <a:lstStyle/>
            <a:p>
              <a:r>
                <a:rPr lang="fr-FR" sz="1400" dirty="0"/>
                <a:t>Technical product</a:t>
              </a:r>
            </a:p>
          </p:txBody>
        </p:sp>
        <p:cxnSp>
          <p:nvCxnSpPr>
            <p:cNvPr id="45" name="Connecteur droit avec flèche 44">
              <a:extLst>
                <a:ext uri="{FF2B5EF4-FFF2-40B4-BE49-F238E27FC236}">
                  <a16:creationId xmlns:a16="http://schemas.microsoft.com/office/drawing/2014/main" id="{461BA319-C978-0140-9594-CAC274638DA1}"/>
                </a:ext>
              </a:extLst>
            </p:cNvPr>
            <p:cNvCxnSpPr>
              <a:cxnSpLocks/>
            </p:cNvCxnSpPr>
            <p:nvPr/>
          </p:nvCxnSpPr>
          <p:spPr>
            <a:xfrm>
              <a:off x="5106352" y="6398384"/>
              <a:ext cx="385873"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sp>
          <p:nvSpPr>
            <p:cNvPr id="46" name="ZoneTexte 45">
              <a:extLst>
                <a:ext uri="{FF2B5EF4-FFF2-40B4-BE49-F238E27FC236}">
                  <a16:creationId xmlns:a16="http://schemas.microsoft.com/office/drawing/2014/main" id="{4AA7C5B4-6611-C04C-9AC1-6B5806998336}"/>
                </a:ext>
              </a:extLst>
            </p:cNvPr>
            <p:cNvSpPr txBox="1"/>
            <p:nvPr/>
          </p:nvSpPr>
          <p:spPr>
            <a:xfrm>
              <a:off x="5420212" y="6214671"/>
              <a:ext cx="1534502" cy="286290"/>
            </a:xfrm>
            <a:prstGeom prst="rect">
              <a:avLst/>
            </a:prstGeom>
            <a:noFill/>
          </p:spPr>
          <p:txBody>
            <a:bodyPr wrap="none" rtlCol="0">
              <a:spAutoFit/>
            </a:bodyPr>
            <a:lstStyle/>
            <a:p>
              <a:r>
                <a:rPr lang="fr-FR" sz="1400" dirty="0"/>
                <a:t>Formulated product</a:t>
              </a:r>
            </a:p>
          </p:txBody>
        </p:sp>
        <p:cxnSp>
          <p:nvCxnSpPr>
            <p:cNvPr id="47" name="Connecteur droit avec flèche 46">
              <a:extLst>
                <a:ext uri="{FF2B5EF4-FFF2-40B4-BE49-F238E27FC236}">
                  <a16:creationId xmlns:a16="http://schemas.microsoft.com/office/drawing/2014/main" id="{DA18B3B4-EF79-764E-8A33-12FAE4269CCE}"/>
                </a:ext>
              </a:extLst>
            </p:cNvPr>
            <p:cNvCxnSpPr>
              <a:cxnSpLocks/>
            </p:cNvCxnSpPr>
            <p:nvPr/>
          </p:nvCxnSpPr>
          <p:spPr>
            <a:xfrm>
              <a:off x="7599651" y="6396202"/>
              <a:ext cx="429904" cy="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48" name="Cercle : creux 6">
              <a:extLst>
                <a:ext uri="{FF2B5EF4-FFF2-40B4-BE49-F238E27FC236}">
                  <a16:creationId xmlns:a16="http://schemas.microsoft.com/office/drawing/2014/main" id="{710F568E-68A1-8C49-A65C-19AA67E50011}"/>
                </a:ext>
              </a:extLst>
            </p:cNvPr>
            <p:cNvSpPr/>
            <p:nvPr/>
          </p:nvSpPr>
          <p:spPr>
            <a:xfrm>
              <a:off x="5077718" y="4428116"/>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sp>
          <p:nvSpPr>
            <p:cNvPr id="50" name="Cercle : creux 6">
              <a:extLst>
                <a:ext uri="{FF2B5EF4-FFF2-40B4-BE49-F238E27FC236}">
                  <a16:creationId xmlns:a16="http://schemas.microsoft.com/office/drawing/2014/main" id="{51951D3D-7989-8146-AD29-776589DA66DF}"/>
                </a:ext>
              </a:extLst>
            </p:cNvPr>
            <p:cNvSpPr/>
            <p:nvPr/>
          </p:nvSpPr>
          <p:spPr>
            <a:xfrm>
              <a:off x="6374121" y="4666728"/>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sp>
          <p:nvSpPr>
            <p:cNvPr id="52" name="ZoneTexte 51">
              <a:extLst>
                <a:ext uri="{FF2B5EF4-FFF2-40B4-BE49-F238E27FC236}">
                  <a16:creationId xmlns:a16="http://schemas.microsoft.com/office/drawing/2014/main" id="{8F0E39C4-7617-164D-9638-166B22753D90}"/>
                </a:ext>
              </a:extLst>
            </p:cNvPr>
            <p:cNvSpPr txBox="1"/>
            <p:nvPr/>
          </p:nvSpPr>
          <p:spPr>
            <a:xfrm>
              <a:off x="6920571" y="4806937"/>
              <a:ext cx="723275" cy="400110"/>
            </a:xfrm>
            <a:prstGeom prst="rect">
              <a:avLst/>
            </a:prstGeom>
            <a:noFill/>
            <a:ln>
              <a:solidFill>
                <a:srgbClr val="FF0000"/>
              </a:solidFill>
              <a:prstDash val="dash"/>
            </a:ln>
          </p:spPr>
          <p:txBody>
            <a:bodyPr wrap="none" rtlCol="0">
              <a:spAutoFit/>
            </a:bodyPr>
            <a:lstStyle/>
            <a:p>
              <a:pPr algn="ctr"/>
              <a:r>
                <a:rPr lang="fr-FR" sz="1000" b="1" dirty="0"/>
                <a:t>CIAOTECH</a:t>
              </a:r>
            </a:p>
            <a:p>
              <a:pPr algn="ctr"/>
              <a:r>
                <a:rPr lang="fr-FR" sz="1000" b="1" i="1" dirty="0"/>
                <a:t>Rome</a:t>
              </a:r>
            </a:p>
          </p:txBody>
        </p:sp>
        <p:cxnSp>
          <p:nvCxnSpPr>
            <p:cNvPr id="53" name="Connecteur droit 52">
              <a:extLst>
                <a:ext uri="{FF2B5EF4-FFF2-40B4-BE49-F238E27FC236}">
                  <a16:creationId xmlns:a16="http://schemas.microsoft.com/office/drawing/2014/main" id="{E00C4E21-B047-A944-8C8F-D960A378226A}"/>
                </a:ext>
              </a:extLst>
            </p:cNvPr>
            <p:cNvCxnSpPr>
              <a:cxnSpLocks/>
              <a:stCxn id="50" idx="6"/>
              <a:endCxn id="52" idx="1"/>
            </p:cNvCxnSpPr>
            <p:nvPr/>
          </p:nvCxnSpPr>
          <p:spPr>
            <a:xfrm>
              <a:off x="6480139" y="4719737"/>
              <a:ext cx="440432" cy="287255"/>
            </a:xfrm>
            <a:prstGeom prst="line">
              <a:avLst/>
            </a:prstGeom>
          </p:spPr>
          <p:style>
            <a:lnRef idx="1">
              <a:schemeClr val="dk1"/>
            </a:lnRef>
            <a:fillRef idx="0">
              <a:schemeClr val="dk1"/>
            </a:fillRef>
            <a:effectRef idx="0">
              <a:schemeClr val="dk1"/>
            </a:effectRef>
            <a:fontRef idx="minor">
              <a:schemeClr val="tx1"/>
            </a:fontRef>
          </p:style>
        </p:cxnSp>
        <p:sp>
          <p:nvSpPr>
            <p:cNvPr id="56" name="ZoneTexte 55">
              <a:extLst>
                <a:ext uri="{FF2B5EF4-FFF2-40B4-BE49-F238E27FC236}">
                  <a16:creationId xmlns:a16="http://schemas.microsoft.com/office/drawing/2014/main" id="{AB5EF149-1252-FA4A-862D-7F905CF5FC2F}"/>
                </a:ext>
              </a:extLst>
            </p:cNvPr>
            <p:cNvSpPr txBox="1"/>
            <p:nvPr/>
          </p:nvSpPr>
          <p:spPr>
            <a:xfrm>
              <a:off x="6836412" y="5178355"/>
              <a:ext cx="891591" cy="261610"/>
            </a:xfrm>
            <a:prstGeom prst="rect">
              <a:avLst/>
            </a:prstGeom>
            <a:noFill/>
          </p:spPr>
          <p:txBody>
            <a:bodyPr wrap="none" rtlCol="0">
              <a:spAutoFit/>
            </a:bodyPr>
            <a:lstStyle/>
            <a:p>
              <a:r>
                <a:rPr lang="fr-FR" sz="1100" b="1" i="1" dirty="0"/>
                <a:t>Exploitation</a:t>
              </a:r>
            </a:p>
          </p:txBody>
        </p:sp>
        <p:sp>
          <p:nvSpPr>
            <p:cNvPr id="57" name="ZoneTexte 56">
              <a:extLst>
                <a:ext uri="{FF2B5EF4-FFF2-40B4-BE49-F238E27FC236}">
                  <a16:creationId xmlns:a16="http://schemas.microsoft.com/office/drawing/2014/main" id="{C0D21FDE-5574-B142-9437-E1991018ED77}"/>
                </a:ext>
              </a:extLst>
            </p:cNvPr>
            <p:cNvSpPr txBox="1"/>
            <p:nvPr/>
          </p:nvSpPr>
          <p:spPr>
            <a:xfrm>
              <a:off x="5126873" y="1727984"/>
              <a:ext cx="925253" cy="400110"/>
            </a:xfrm>
            <a:prstGeom prst="rect">
              <a:avLst/>
            </a:prstGeom>
            <a:noFill/>
            <a:ln>
              <a:solidFill>
                <a:srgbClr val="FF0000"/>
              </a:solidFill>
              <a:prstDash val="dash"/>
            </a:ln>
          </p:spPr>
          <p:txBody>
            <a:bodyPr wrap="none" rtlCol="0">
              <a:spAutoFit/>
            </a:bodyPr>
            <a:lstStyle/>
            <a:p>
              <a:pPr algn="ctr"/>
              <a:r>
                <a:rPr lang="fr-FR" sz="1000" b="1" dirty="0"/>
                <a:t>NORDZUCKER</a:t>
              </a:r>
            </a:p>
            <a:p>
              <a:pPr algn="ctr"/>
              <a:r>
                <a:rPr lang="fr-FR" sz="1000" b="1" i="1" dirty="0"/>
                <a:t>Hanover</a:t>
              </a:r>
            </a:p>
          </p:txBody>
        </p:sp>
        <p:sp>
          <p:nvSpPr>
            <p:cNvPr id="58" name="ZoneTexte 57">
              <a:extLst>
                <a:ext uri="{FF2B5EF4-FFF2-40B4-BE49-F238E27FC236}">
                  <a16:creationId xmlns:a16="http://schemas.microsoft.com/office/drawing/2014/main" id="{BDC41765-0B91-EC43-BA9A-6F2874C7BF8F}"/>
                </a:ext>
              </a:extLst>
            </p:cNvPr>
            <p:cNvSpPr txBox="1"/>
            <p:nvPr/>
          </p:nvSpPr>
          <p:spPr>
            <a:xfrm>
              <a:off x="5001838" y="1487604"/>
              <a:ext cx="1175322" cy="261610"/>
            </a:xfrm>
            <a:prstGeom prst="rect">
              <a:avLst/>
            </a:prstGeom>
            <a:noFill/>
          </p:spPr>
          <p:txBody>
            <a:bodyPr wrap="none" rtlCol="0">
              <a:spAutoFit/>
            </a:bodyPr>
            <a:lstStyle/>
            <a:p>
              <a:r>
                <a:rPr lang="en-CA" sz="1100" b="1" i="1" dirty="0"/>
                <a:t>Feedstock supply</a:t>
              </a:r>
            </a:p>
          </p:txBody>
        </p:sp>
        <p:sp>
          <p:nvSpPr>
            <p:cNvPr id="59" name="Cercle : creux 25">
              <a:extLst>
                <a:ext uri="{FF2B5EF4-FFF2-40B4-BE49-F238E27FC236}">
                  <a16:creationId xmlns:a16="http://schemas.microsoft.com/office/drawing/2014/main" id="{E56B2942-30D8-D346-804D-75182D0CDA46}"/>
                </a:ext>
              </a:extLst>
            </p:cNvPr>
            <p:cNvSpPr/>
            <p:nvPr/>
          </p:nvSpPr>
          <p:spPr>
            <a:xfrm>
              <a:off x="6056234" y="2274941"/>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cxnSp>
          <p:nvCxnSpPr>
            <p:cNvPr id="60" name="Connecteur droit 59">
              <a:extLst>
                <a:ext uri="{FF2B5EF4-FFF2-40B4-BE49-F238E27FC236}">
                  <a16:creationId xmlns:a16="http://schemas.microsoft.com/office/drawing/2014/main" id="{7EDE681A-A151-7B48-BF2D-97C6E7158CA4}"/>
                </a:ext>
              </a:extLst>
            </p:cNvPr>
            <p:cNvCxnSpPr>
              <a:cxnSpLocks/>
              <a:stCxn id="57" idx="2"/>
              <a:endCxn id="59" idx="5"/>
            </p:cNvCxnSpPr>
            <p:nvPr/>
          </p:nvCxnSpPr>
          <p:spPr>
            <a:xfrm>
              <a:off x="5589500" y="2128094"/>
              <a:ext cx="557226" cy="237339"/>
            </a:xfrm>
            <a:prstGeom prst="line">
              <a:avLst/>
            </a:prstGeom>
          </p:spPr>
          <p:style>
            <a:lnRef idx="1">
              <a:schemeClr val="dk1"/>
            </a:lnRef>
            <a:fillRef idx="0">
              <a:schemeClr val="dk1"/>
            </a:fillRef>
            <a:effectRef idx="0">
              <a:schemeClr val="dk1"/>
            </a:effectRef>
            <a:fontRef idx="minor">
              <a:schemeClr val="tx1"/>
            </a:fontRef>
          </p:style>
        </p:cxnSp>
        <p:cxnSp>
          <p:nvCxnSpPr>
            <p:cNvPr id="71" name="Connecteur : en arc 101">
              <a:extLst>
                <a:ext uri="{FF2B5EF4-FFF2-40B4-BE49-F238E27FC236}">
                  <a16:creationId xmlns:a16="http://schemas.microsoft.com/office/drawing/2014/main" id="{41D49CB5-1C6E-F842-92E9-F90410BBF2D3}"/>
                </a:ext>
              </a:extLst>
            </p:cNvPr>
            <p:cNvCxnSpPr>
              <a:cxnSpLocks/>
              <a:stCxn id="59" idx="4"/>
              <a:endCxn id="10" idx="7"/>
            </p:cNvCxnSpPr>
            <p:nvPr/>
          </p:nvCxnSpPr>
          <p:spPr>
            <a:xfrm rot="5400000">
              <a:off x="4621481" y="2653795"/>
              <a:ext cx="1760599" cy="1214926"/>
            </a:xfrm>
            <a:prstGeom prst="curvedConnector3">
              <a:avLst>
                <a:gd name="adj1" fmla="val 50000"/>
              </a:avLst>
            </a:prstGeom>
            <a:ln>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75" name="Connecteur : en arc 109">
              <a:extLst>
                <a:ext uri="{FF2B5EF4-FFF2-40B4-BE49-F238E27FC236}">
                  <a16:creationId xmlns:a16="http://schemas.microsoft.com/office/drawing/2014/main" id="{36AB1F83-B958-4944-9D72-19AADE592209}"/>
                </a:ext>
              </a:extLst>
            </p:cNvPr>
            <p:cNvCxnSpPr>
              <a:cxnSpLocks/>
              <a:stCxn id="48" idx="1"/>
              <a:endCxn id="10" idx="4"/>
            </p:cNvCxnSpPr>
            <p:nvPr/>
          </p:nvCxnSpPr>
          <p:spPr>
            <a:xfrm rot="16200000" flipV="1">
              <a:off x="4869243" y="4219641"/>
              <a:ext cx="211592" cy="236410"/>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81" name="Cercle : creux 25">
              <a:extLst>
                <a:ext uri="{FF2B5EF4-FFF2-40B4-BE49-F238E27FC236}">
                  <a16:creationId xmlns:a16="http://schemas.microsoft.com/office/drawing/2014/main" id="{DE962701-65F2-B542-A61B-A9490EC74D08}"/>
                </a:ext>
              </a:extLst>
            </p:cNvPr>
            <p:cNvSpPr/>
            <p:nvPr/>
          </p:nvSpPr>
          <p:spPr>
            <a:xfrm>
              <a:off x="6910053" y="2185869"/>
              <a:ext cx="106018" cy="106018"/>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sp>
          <p:nvSpPr>
            <p:cNvPr id="88" name="ZoneTexte 87">
              <a:extLst>
                <a:ext uri="{FF2B5EF4-FFF2-40B4-BE49-F238E27FC236}">
                  <a16:creationId xmlns:a16="http://schemas.microsoft.com/office/drawing/2014/main" id="{0A5E8EA8-39C3-D54F-8700-F358E10076EA}"/>
                </a:ext>
              </a:extLst>
            </p:cNvPr>
            <p:cNvSpPr txBox="1"/>
            <p:nvPr/>
          </p:nvSpPr>
          <p:spPr>
            <a:xfrm>
              <a:off x="7261406" y="2281215"/>
              <a:ext cx="1106393" cy="400110"/>
            </a:xfrm>
            <a:prstGeom prst="rect">
              <a:avLst/>
            </a:prstGeom>
            <a:noFill/>
            <a:ln>
              <a:solidFill>
                <a:srgbClr val="FF0000"/>
              </a:solidFill>
              <a:prstDash val="dash"/>
            </a:ln>
          </p:spPr>
          <p:txBody>
            <a:bodyPr wrap="none" rtlCol="0">
              <a:spAutoFit/>
            </a:bodyPr>
            <a:lstStyle/>
            <a:p>
              <a:pPr algn="ctr"/>
              <a:r>
                <a:rPr lang="fr-FR" sz="1000" b="1" dirty="0"/>
                <a:t>ZIELONA CHEMIA</a:t>
              </a:r>
            </a:p>
            <a:p>
              <a:pPr algn="ctr" fontAlgn="base"/>
              <a:r>
                <a:rPr lang="fr-FR" sz="1000" b="1" i="1" dirty="0">
                  <a:solidFill>
                    <a:srgbClr val="000000"/>
                  </a:solidFill>
                  <a:latin typeface="Google Sans"/>
                </a:rPr>
                <a:t>Szczecin</a:t>
              </a:r>
            </a:p>
          </p:txBody>
        </p:sp>
        <p:cxnSp>
          <p:nvCxnSpPr>
            <p:cNvPr id="89" name="Connecteur droit 88">
              <a:extLst>
                <a:ext uri="{FF2B5EF4-FFF2-40B4-BE49-F238E27FC236}">
                  <a16:creationId xmlns:a16="http://schemas.microsoft.com/office/drawing/2014/main" id="{4BFAAF67-F103-C148-B065-8EB9475BAF30}"/>
                </a:ext>
              </a:extLst>
            </p:cNvPr>
            <p:cNvCxnSpPr>
              <a:cxnSpLocks/>
              <a:endCxn id="88" idx="1"/>
            </p:cNvCxnSpPr>
            <p:nvPr/>
          </p:nvCxnSpPr>
          <p:spPr>
            <a:xfrm>
              <a:off x="7016071" y="2291887"/>
              <a:ext cx="245335" cy="189383"/>
            </a:xfrm>
            <a:prstGeom prst="line">
              <a:avLst/>
            </a:prstGeom>
          </p:spPr>
          <p:style>
            <a:lnRef idx="1">
              <a:schemeClr val="dk1"/>
            </a:lnRef>
            <a:fillRef idx="0">
              <a:schemeClr val="dk1"/>
            </a:fillRef>
            <a:effectRef idx="0">
              <a:schemeClr val="dk1"/>
            </a:effectRef>
            <a:fontRef idx="minor">
              <a:schemeClr val="tx1"/>
            </a:fontRef>
          </p:style>
        </p:cxnSp>
        <p:sp>
          <p:nvSpPr>
            <p:cNvPr id="94" name="ZoneTexte 93">
              <a:extLst>
                <a:ext uri="{FF2B5EF4-FFF2-40B4-BE49-F238E27FC236}">
                  <a16:creationId xmlns:a16="http://schemas.microsoft.com/office/drawing/2014/main" id="{6C9F73CD-F443-234D-9858-C672180D9D14}"/>
                </a:ext>
              </a:extLst>
            </p:cNvPr>
            <p:cNvSpPr txBox="1"/>
            <p:nvPr/>
          </p:nvSpPr>
          <p:spPr>
            <a:xfrm>
              <a:off x="7138738" y="2020210"/>
              <a:ext cx="1306768" cy="261610"/>
            </a:xfrm>
            <a:prstGeom prst="rect">
              <a:avLst/>
            </a:prstGeom>
            <a:noFill/>
          </p:spPr>
          <p:txBody>
            <a:bodyPr wrap="none" rtlCol="0">
              <a:spAutoFit/>
            </a:bodyPr>
            <a:lstStyle/>
            <a:p>
              <a:r>
                <a:rPr lang="en-CA" sz="1100" b="1" i="1" dirty="0"/>
                <a:t>Project distribution</a:t>
              </a:r>
            </a:p>
          </p:txBody>
        </p:sp>
      </p:grpSp>
      <p:sp>
        <p:nvSpPr>
          <p:cNvPr id="51" name="Slide Number Placeholder 3">
            <a:extLst>
              <a:ext uri="{FF2B5EF4-FFF2-40B4-BE49-F238E27FC236}">
                <a16:creationId xmlns:a16="http://schemas.microsoft.com/office/drawing/2014/main" id="{CA048D50-48DB-B74F-BC48-663ABFAFB3B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66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295FF1A5-8849-2E41-86F3-775701324FC7}"/>
              </a:ext>
            </a:extLst>
          </p:cNvPr>
          <p:cNvGrpSpPr/>
          <p:nvPr/>
        </p:nvGrpSpPr>
        <p:grpSpPr>
          <a:xfrm>
            <a:off x="1648124" y="1188636"/>
            <a:ext cx="5687200" cy="4978562"/>
            <a:chOff x="6284379" y="1132828"/>
            <a:chExt cx="5800784" cy="5403012"/>
          </a:xfrm>
        </p:grpSpPr>
        <p:pic>
          <p:nvPicPr>
            <p:cNvPr id="3" name="Image 2">
              <a:extLst>
                <a:ext uri="{FF2B5EF4-FFF2-40B4-BE49-F238E27FC236}">
                  <a16:creationId xmlns:a16="http://schemas.microsoft.com/office/drawing/2014/main" id="{C2F1908A-A770-504B-93E8-B8C944992AAA}"/>
                </a:ext>
              </a:extLst>
            </p:cNvPr>
            <p:cNvPicPr>
              <a:picLocks noChangeAspect="1"/>
            </p:cNvPicPr>
            <p:nvPr/>
          </p:nvPicPr>
          <p:blipFill>
            <a:blip r:embed="rId3"/>
            <a:stretch>
              <a:fillRect/>
            </a:stretch>
          </p:blipFill>
          <p:spPr>
            <a:xfrm>
              <a:off x="6284379" y="1132828"/>
              <a:ext cx="5800784" cy="5403012"/>
            </a:xfrm>
            <a:prstGeom prst="rect">
              <a:avLst/>
            </a:prstGeom>
          </p:spPr>
        </p:pic>
        <p:sp>
          <p:nvSpPr>
            <p:cNvPr id="8" name="Rectangle 7">
              <a:extLst>
                <a:ext uri="{FF2B5EF4-FFF2-40B4-BE49-F238E27FC236}">
                  <a16:creationId xmlns:a16="http://schemas.microsoft.com/office/drawing/2014/main" id="{99483CAB-CB88-D14D-A935-E9E73CC3E0F2}"/>
                </a:ext>
              </a:extLst>
            </p:cNvPr>
            <p:cNvSpPr/>
            <p:nvPr/>
          </p:nvSpPr>
          <p:spPr>
            <a:xfrm>
              <a:off x="9662160" y="3154680"/>
              <a:ext cx="1554480" cy="487680"/>
            </a:xfrm>
            <a:prstGeom prst="rect">
              <a:avLst/>
            </a:prstGeom>
            <a:solidFill>
              <a:srgbClr val="E0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7BCD6C8-D98E-4C8E-88A2-2872FB35DFF2}"/>
              </a:ext>
            </a:extLst>
          </p:cNvPr>
          <p:cNvSpPr>
            <a:spLocks noGrp="1"/>
          </p:cNvSpPr>
          <p:nvPr>
            <p:ph type="title"/>
          </p:nvPr>
        </p:nvSpPr>
        <p:spPr>
          <a:xfrm>
            <a:off x="2416796" y="202603"/>
            <a:ext cx="7358408" cy="664754"/>
          </a:xfrm>
        </p:spPr>
        <p:txBody>
          <a:bodyPr>
            <a:normAutofit/>
          </a:bodyPr>
          <a:lstStyle/>
          <a:p>
            <a:pPr algn="ctr"/>
            <a:r>
              <a:rPr lang="en-US" sz="4000" b="1" dirty="0">
                <a:ln w="0"/>
                <a:solidFill>
                  <a:srgbClr val="00B050"/>
                </a:solidFill>
                <a:effectLst>
                  <a:outerShdw blurRad="38100" dist="25400" dir="5400000" algn="ctr" rotWithShape="0">
                    <a:srgbClr val="6E747A">
                      <a:alpha val="43000"/>
                    </a:srgbClr>
                  </a:outerShdw>
                </a:effectLst>
              </a:rPr>
              <a:t>BioBESTicide mechanism</a:t>
            </a:r>
          </a:p>
        </p:txBody>
      </p:sp>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a:xfrm>
            <a:off x="8611386" y="634234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oagresseurs du sol - Oomycetes (Pythium,Phytophthora, etc.)">
            <a:extLst>
              <a:ext uri="{FF2B5EF4-FFF2-40B4-BE49-F238E27FC236}">
                <a16:creationId xmlns:a16="http://schemas.microsoft.com/office/drawing/2014/main" id="{AF6DA860-7053-8740-89DA-8509612AC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354" y="1779626"/>
            <a:ext cx="3912276" cy="2816840"/>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B6C407-935A-FF49-A2A8-C1094522DAFC}"/>
              </a:ext>
            </a:extLst>
          </p:cNvPr>
          <p:cNvSpPr/>
          <p:nvPr/>
        </p:nvSpPr>
        <p:spPr>
          <a:xfrm>
            <a:off x="2394794" y="6491089"/>
            <a:ext cx="2373214" cy="369332"/>
          </a:xfrm>
          <a:prstGeom prst="rect">
            <a:avLst/>
          </a:prstGeom>
        </p:spPr>
        <p:txBody>
          <a:bodyPr wrap="none">
            <a:spAutoFit/>
          </a:bodyPr>
          <a:lstStyle/>
          <a:p>
            <a:r>
              <a:rPr lang="en-GB" err="1">
                <a:latin typeface="Calibri" panose="020F0502020204030204" pitchFamily="34" charset="0"/>
                <a:ea typeface="Times New Roman" panose="02020603050405020304" pitchFamily="18" charset="0"/>
              </a:rPr>
              <a:t>Daraignesa</a:t>
            </a:r>
            <a:r>
              <a:rPr lang="en-GB">
                <a:latin typeface="Calibri" panose="020F0502020204030204" pitchFamily="34" charset="0"/>
                <a:ea typeface="Times New Roman" panose="02020603050405020304" pitchFamily="18" charset="0"/>
              </a:rPr>
              <a:t> </a:t>
            </a:r>
            <a:r>
              <a:rPr lang="en-GB" i="1">
                <a:latin typeface="Calibri" panose="020F0502020204030204" pitchFamily="34" charset="0"/>
                <a:ea typeface="Times New Roman" panose="02020603050405020304" pitchFamily="18" charset="0"/>
              </a:rPr>
              <a:t>et al</a:t>
            </a:r>
            <a:r>
              <a:rPr lang="en-GB">
                <a:latin typeface="Calibri" panose="020F0502020204030204" pitchFamily="34" charset="0"/>
                <a:ea typeface="Times New Roman" panose="02020603050405020304" pitchFamily="18" charset="0"/>
              </a:rPr>
              <a:t>., 2018</a:t>
            </a:r>
            <a:r>
              <a:rPr lang="fr-FR"/>
              <a:t> </a:t>
            </a:r>
            <a:endParaRPr lang="en-US"/>
          </a:p>
        </p:txBody>
      </p:sp>
      <p:sp>
        <p:nvSpPr>
          <p:cNvPr id="11" name="Rectangle 10">
            <a:extLst>
              <a:ext uri="{FF2B5EF4-FFF2-40B4-BE49-F238E27FC236}">
                <a16:creationId xmlns:a16="http://schemas.microsoft.com/office/drawing/2014/main" id="{5F855345-05DE-1346-BB48-EEB7E94C3505}"/>
              </a:ext>
            </a:extLst>
          </p:cNvPr>
          <p:cNvSpPr/>
          <p:nvPr/>
        </p:nvSpPr>
        <p:spPr>
          <a:xfrm>
            <a:off x="8284871" y="4596466"/>
            <a:ext cx="2797241" cy="830997"/>
          </a:xfrm>
          <a:prstGeom prst="rect">
            <a:avLst/>
          </a:prstGeom>
        </p:spPr>
        <p:txBody>
          <a:bodyPr wrap="none">
            <a:spAutoFit/>
          </a:bodyPr>
          <a:lstStyle/>
          <a:p>
            <a:pPr algn="ctr"/>
            <a:r>
              <a:rPr lang="en-GB" sz="2400" b="1" i="1" dirty="0"/>
              <a:t>Pythium </a:t>
            </a:r>
            <a:r>
              <a:rPr lang="fr-FR" sz="2400" b="1" i="1" dirty="0">
                <a:latin typeface="Calibri" panose="020F0502020204030204" pitchFamily="34" charset="0"/>
                <a:ea typeface="Times New Roman" panose="02020603050405020304" pitchFamily="18" charset="0"/>
              </a:rPr>
              <a:t>oligandrum</a:t>
            </a:r>
          </a:p>
          <a:p>
            <a:pPr algn="ctr"/>
            <a:r>
              <a:rPr lang="fr-FR" sz="2400" b="1" i="1" dirty="0">
                <a:latin typeface="Calibri" panose="020F0502020204030204" pitchFamily="34" charset="0"/>
              </a:rPr>
              <a:t>(oospores)</a:t>
            </a:r>
            <a:endParaRPr lang="en-US" sz="2400" b="1" i="1" dirty="0"/>
          </a:p>
        </p:txBody>
      </p:sp>
      <p:cxnSp>
        <p:nvCxnSpPr>
          <p:cNvPr id="19" name="Connecteur en arc 18">
            <a:extLst>
              <a:ext uri="{FF2B5EF4-FFF2-40B4-BE49-F238E27FC236}">
                <a16:creationId xmlns:a16="http://schemas.microsoft.com/office/drawing/2014/main" id="{810AE00C-4B6B-56F2-C1A8-A064855CD10E}"/>
              </a:ext>
            </a:extLst>
          </p:cNvPr>
          <p:cNvCxnSpPr>
            <a:cxnSpLocks/>
            <a:stCxn id="7" idx="2"/>
          </p:cNvCxnSpPr>
          <p:nvPr/>
        </p:nvCxnSpPr>
        <p:spPr>
          <a:xfrm rot="10800000" flipV="1">
            <a:off x="5887454" y="3188046"/>
            <a:ext cx="1839901" cy="1379446"/>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4B5021A-B961-1C7F-EB39-146D80AE8DFA}"/>
              </a:ext>
            </a:extLst>
          </p:cNvPr>
          <p:cNvSpPr>
            <a:spLocks noGrp="1"/>
          </p:cNvSpPr>
          <p:nvPr>
            <p:ph type="sldNum" sz="quarter" idx="12"/>
          </p:nvPr>
        </p:nvSpPr>
        <p:spPr/>
        <p:txBody>
          <a:bodyPr/>
          <a:lstStyle/>
          <a:p>
            <a:fld id="{D3D4888B-C296-4E4A-9546-D62A0F7C821F}" type="slidenum">
              <a:rPr lang="it-IT" smtClean="0"/>
              <a:pPr/>
              <a:t>8</a:t>
            </a:fld>
            <a:endParaRPr lang="it-IT" dirty="0"/>
          </a:p>
        </p:txBody>
      </p:sp>
      <p:sp>
        <p:nvSpPr>
          <p:cNvPr id="5" name="Title 1">
            <a:extLst>
              <a:ext uri="{FF2B5EF4-FFF2-40B4-BE49-F238E27FC236}">
                <a16:creationId xmlns:a16="http://schemas.microsoft.com/office/drawing/2014/main" id="{6F2ED336-F26C-1D83-A5E1-2126585C3F1D}"/>
              </a:ext>
            </a:extLst>
          </p:cNvPr>
          <p:cNvSpPr txBox="1">
            <a:spLocks/>
          </p:cNvSpPr>
          <p:nvPr/>
        </p:nvSpPr>
        <p:spPr>
          <a:xfrm>
            <a:off x="2419668" y="203763"/>
            <a:ext cx="7358408" cy="66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n w="0"/>
                <a:solidFill>
                  <a:srgbClr val="00B050"/>
                </a:solidFill>
                <a:effectLst>
                  <a:outerShdw blurRad="38100" dist="25400" dir="5400000" algn="ctr" rotWithShape="0">
                    <a:srgbClr val="6E747A">
                      <a:alpha val="43000"/>
                    </a:srgbClr>
                  </a:outerShdw>
                </a:effectLst>
              </a:rPr>
              <a:t>BioBESTicide results</a:t>
            </a:r>
          </a:p>
        </p:txBody>
      </p:sp>
      <p:pic>
        <p:nvPicPr>
          <p:cNvPr id="6" name="Picture 2" descr="Biotechnologie Microbienne | Greencell | France">
            <a:extLst>
              <a:ext uri="{FF2B5EF4-FFF2-40B4-BE49-F238E27FC236}">
                <a16:creationId xmlns:a16="http://schemas.microsoft.com/office/drawing/2014/main" id="{943427D3-9461-D604-0307-D23497B53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6695D67F-9F0C-4977-D1BA-B253A15E593A}"/>
              </a:ext>
            </a:extLst>
          </p:cNvPr>
          <p:cNvSpPr txBox="1"/>
          <p:nvPr/>
        </p:nvSpPr>
        <p:spPr>
          <a:xfrm>
            <a:off x="323886" y="2305615"/>
            <a:ext cx="1749069" cy="2246769"/>
          </a:xfrm>
          <a:prstGeom prst="rect">
            <a:avLst/>
          </a:prstGeom>
          <a:noFill/>
        </p:spPr>
        <p:txBody>
          <a:bodyPr wrap="none" rtlCol="0">
            <a:spAutoFit/>
          </a:bodyPr>
          <a:lstStyle/>
          <a:p>
            <a:pPr algn="ctr"/>
            <a:r>
              <a:rPr lang="en-US" sz="2800" b="1" dirty="0"/>
              <a:t>Control</a:t>
            </a:r>
          </a:p>
          <a:p>
            <a:pPr algn="ctr"/>
            <a:endParaRPr lang="en-US" sz="2800" dirty="0"/>
          </a:p>
          <a:p>
            <a:pPr algn="ctr"/>
            <a:r>
              <a:rPr lang="en-US" sz="2800" dirty="0"/>
              <a:t> Vine plant</a:t>
            </a:r>
          </a:p>
          <a:p>
            <a:pPr algn="ctr"/>
            <a:r>
              <a:rPr lang="en-US" sz="2800" dirty="0"/>
              <a:t>+</a:t>
            </a:r>
          </a:p>
          <a:p>
            <a:pPr algn="ctr"/>
            <a:r>
              <a:rPr lang="en-US" sz="2800" dirty="0"/>
              <a:t>Pathogen</a:t>
            </a:r>
          </a:p>
        </p:txBody>
      </p:sp>
      <p:sp>
        <p:nvSpPr>
          <p:cNvPr id="13" name="ZoneTexte 12">
            <a:extLst>
              <a:ext uri="{FF2B5EF4-FFF2-40B4-BE49-F238E27FC236}">
                <a16:creationId xmlns:a16="http://schemas.microsoft.com/office/drawing/2014/main" id="{77ED0366-D0B1-0282-B0CD-C17FC43BED29}"/>
              </a:ext>
            </a:extLst>
          </p:cNvPr>
          <p:cNvSpPr txBox="1"/>
          <p:nvPr/>
        </p:nvSpPr>
        <p:spPr>
          <a:xfrm>
            <a:off x="9496290" y="1442397"/>
            <a:ext cx="1749069" cy="3108543"/>
          </a:xfrm>
          <a:prstGeom prst="rect">
            <a:avLst/>
          </a:prstGeom>
          <a:noFill/>
        </p:spPr>
        <p:txBody>
          <a:bodyPr wrap="none" rtlCol="0">
            <a:spAutoFit/>
          </a:bodyPr>
          <a:lstStyle/>
          <a:p>
            <a:pPr algn="ctr"/>
            <a:endParaRPr lang="en-US" sz="2800" b="1" dirty="0"/>
          </a:p>
          <a:p>
            <a:pPr algn="ctr"/>
            <a:endParaRPr lang="en-US" sz="2800" dirty="0"/>
          </a:p>
          <a:p>
            <a:pPr algn="ctr"/>
            <a:r>
              <a:rPr lang="en-US" sz="2800" dirty="0"/>
              <a:t> Vine plant</a:t>
            </a:r>
          </a:p>
          <a:p>
            <a:pPr algn="ctr"/>
            <a:r>
              <a:rPr lang="en-US" sz="2800" dirty="0"/>
              <a:t>+</a:t>
            </a:r>
          </a:p>
          <a:p>
            <a:pPr algn="ctr"/>
            <a:r>
              <a:rPr lang="en-US" sz="2800" dirty="0"/>
              <a:t>Pathogen</a:t>
            </a:r>
          </a:p>
          <a:p>
            <a:pPr algn="ctr"/>
            <a:r>
              <a:rPr lang="en-US" sz="2800" dirty="0"/>
              <a:t>+</a:t>
            </a:r>
          </a:p>
          <a:p>
            <a:pPr algn="ctr"/>
            <a:endParaRPr lang="en-US" sz="2800" b="1" dirty="0">
              <a:solidFill>
                <a:schemeClr val="accent6">
                  <a:lumMod val="75000"/>
                </a:schemeClr>
              </a:solidFill>
            </a:endParaRPr>
          </a:p>
        </p:txBody>
      </p:sp>
      <p:cxnSp>
        <p:nvCxnSpPr>
          <p:cNvPr id="15" name="Connecteur droit 14">
            <a:extLst>
              <a:ext uri="{FF2B5EF4-FFF2-40B4-BE49-F238E27FC236}">
                <a16:creationId xmlns:a16="http://schemas.microsoft.com/office/drawing/2014/main" id="{71B5FB4E-D247-8236-077C-2C0545F567FF}"/>
              </a:ext>
            </a:extLst>
          </p:cNvPr>
          <p:cNvCxnSpPr/>
          <p:nvPr/>
        </p:nvCxnSpPr>
        <p:spPr>
          <a:xfrm>
            <a:off x="5568747" y="768613"/>
            <a:ext cx="0" cy="570134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 name="Picture 2" descr="Bioagresseurs du sol - Oomycetes (Pythium,Phytophthora, etc.)">
            <a:extLst>
              <a:ext uri="{FF2B5EF4-FFF2-40B4-BE49-F238E27FC236}">
                <a16:creationId xmlns:a16="http://schemas.microsoft.com/office/drawing/2014/main" id="{3A2363E5-17CA-C625-87E7-BD693C560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154" y="4035546"/>
            <a:ext cx="2143340" cy="1543206"/>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8E8B49-4824-714C-03AD-3CB96372A0F8}"/>
              </a:ext>
            </a:extLst>
          </p:cNvPr>
          <p:cNvSpPr/>
          <p:nvPr/>
        </p:nvSpPr>
        <p:spPr>
          <a:xfrm>
            <a:off x="9299154" y="4206984"/>
            <a:ext cx="2226525" cy="1200329"/>
          </a:xfrm>
          <a:prstGeom prst="rect">
            <a:avLst/>
          </a:prstGeom>
        </p:spPr>
        <p:txBody>
          <a:bodyPr wrap="square">
            <a:spAutoFit/>
          </a:bodyPr>
          <a:lstStyle/>
          <a:p>
            <a:pPr algn="ctr"/>
            <a:r>
              <a:rPr lang="en-GB" sz="2400" b="1" i="1" dirty="0"/>
              <a:t>Pythium </a:t>
            </a:r>
            <a:r>
              <a:rPr lang="fr-FR" sz="2400" b="1" i="1" dirty="0">
                <a:latin typeface="Calibri" panose="020F0502020204030204" pitchFamily="34" charset="0"/>
                <a:ea typeface="Times New Roman" panose="02020603050405020304" pitchFamily="18" charset="0"/>
              </a:rPr>
              <a:t>oligandrum</a:t>
            </a:r>
          </a:p>
          <a:p>
            <a:pPr algn="ctr"/>
            <a:r>
              <a:rPr lang="fr-FR" sz="2400" b="1" i="1" dirty="0">
                <a:latin typeface="Calibri" panose="020F0502020204030204" pitchFamily="34" charset="0"/>
              </a:rPr>
              <a:t>(oospores)</a:t>
            </a:r>
            <a:endParaRPr lang="en-US" sz="2400" b="1" i="1" dirty="0"/>
          </a:p>
        </p:txBody>
      </p:sp>
      <p:pic>
        <p:nvPicPr>
          <p:cNvPr id="9" name="Image 8">
            <a:extLst>
              <a:ext uri="{FF2B5EF4-FFF2-40B4-BE49-F238E27FC236}">
                <a16:creationId xmlns:a16="http://schemas.microsoft.com/office/drawing/2014/main" id="{3F31F0AF-5094-6B9B-B9BF-D3A3B6AD6248}"/>
              </a:ext>
            </a:extLst>
          </p:cNvPr>
          <p:cNvPicPr>
            <a:picLocks noChangeAspect="1"/>
          </p:cNvPicPr>
          <p:nvPr/>
        </p:nvPicPr>
        <p:blipFill>
          <a:blip r:embed="rId5"/>
          <a:stretch>
            <a:fillRect/>
          </a:stretch>
        </p:blipFill>
        <p:spPr>
          <a:xfrm>
            <a:off x="2270091" y="1360747"/>
            <a:ext cx="2827610" cy="4136503"/>
          </a:xfrm>
          <a:prstGeom prst="rect">
            <a:avLst/>
          </a:prstGeom>
        </p:spPr>
      </p:pic>
      <p:pic>
        <p:nvPicPr>
          <p:cNvPr id="14" name="Image 13">
            <a:extLst>
              <a:ext uri="{FF2B5EF4-FFF2-40B4-BE49-F238E27FC236}">
                <a16:creationId xmlns:a16="http://schemas.microsoft.com/office/drawing/2014/main" id="{71E0B087-3FB9-4213-A406-DBB76D3ED018}"/>
              </a:ext>
            </a:extLst>
          </p:cNvPr>
          <p:cNvPicPr>
            <a:picLocks noChangeAspect="1"/>
          </p:cNvPicPr>
          <p:nvPr/>
        </p:nvPicPr>
        <p:blipFill>
          <a:blip r:embed="rId6"/>
          <a:stretch>
            <a:fillRect/>
          </a:stretch>
        </p:blipFill>
        <p:spPr>
          <a:xfrm>
            <a:off x="6020146" y="1366121"/>
            <a:ext cx="2827610" cy="4136504"/>
          </a:xfrm>
          <a:prstGeom prst="rect">
            <a:avLst/>
          </a:prstGeom>
        </p:spPr>
      </p:pic>
    </p:spTree>
    <p:extLst>
      <p:ext uri="{BB962C8B-B14F-4D97-AF65-F5344CB8AC3E}">
        <p14:creationId xmlns:p14="http://schemas.microsoft.com/office/powerpoint/2010/main" val="424106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9F4689-C5AF-49D8-B549-7CDC42B6B9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D4888B-C296-4E4A-9546-D62A0F7C821F}" type="slidenum">
              <a:rPr kumimoji="0" lang="it-IT"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2" descr="Biotechnologie Microbienne | Greencell | France">
            <a:extLst>
              <a:ext uri="{FF2B5EF4-FFF2-40B4-BE49-F238E27FC236}">
                <a16:creationId xmlns:a16="http://schemas.microsoft.com/office/drawing/2014/main" id="{64F74A88-4272-A946-B546-4FDD49307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825" y="108070"/>
            <a:ext cx="1714338" cy="8485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B6C407-935A-FF49-A2A8-C1094522DAFC}"/>
              </a:ext>
            </a:extLst>
          </p:cNvPr>
          <p:cNvSpPr/>
          <p:nvPr/>
        </p:nvSpPr>
        <p:spPr>
          <a:xfrm>
            <a:off x="2699594" y="6491089"/>
            <a:ext cx="2115259"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rPr>
              <a:t>Gerbore </a:t>
            </a:r>
            <a:r>
              <a:rPr lang="en-GB" i="1" dirty="0">
                <a:latin typeface="Calibri" panose="020F0502020204030204" pitchFamily="34" charset="0"/>
                <a:ea typeface="Times New Roman" panose="02020603050405020304" pitchFamily="18" charset="0"/>
              </a:rPr>
              <a:t>et al</a:t>
            </a:r>
            <a:r>
              <a:rPr lang="en-GB" dirty="0">
                <a:latin typeface="Calibri" panose="020F0502020204030204" pitchFamily="34" charset="0"/>
                <a:ea typeface="Times New Roman" panose="02020603050405020304" pitchFamily="18" charset="0"/>
              </a:rPr>
              <a:t>., 2016</a:t>
            </a:r>
            <a:endParaRPr lang="en-US" dirty="0"/>
          </a:p>
        </p:txBody>
      </p:sp>
      <p:pic>
        <p:nvPicPr>
          <p:cNvPr id="8" name="Image 7">
            <a:extLst>
              <a:ext uri="{FF2B5EF4-FFF2-40B4-BE49-F238E27FC236}">
                <a16:creationId xmlns:a16="http://schemas.microsoft.com/office/drawing/2014/main" id="{5DD0CE9A-11E5-A341-A439-3E3E1935DBB7}"/>
              </a:ext>
            </a:extLst>
          </p:cNvPr>
          <p:cNvPicPr>
            <a:picLocks noChangeAspect="1"/>
          </p:cNvPicPr>
          <p:nvPr/>
        </p:nvPicPr>
        <p:blipFill>
          <a:blip r:embed="rId4"/>
          <a:stretch>
            <a:fillRect/>
          </a:stretch>
        </p:blipFill>
        <p:spPr>
          <a:xfrm>
            <a:off x="4998582" y="2525506"/>
            <a:ext cx="2522770" cy="2727044"/>
          </a:xfrm>
          <a:prstGeom prst="rect">
            <a:avLst/>
          </a:prstGeom>
        </p:spPr>
      </p:pic>
      <p:pic>
        <p:nvPicPr>
          <p:cNvPr id="9" name="Image 8">
            <a:extLst>
              <a:ext uri="{FF2B5EF4-FFF2-40B4-BE49-F238E27FC236}">
                <a16:creationId xmlns:a16="http://schemas.microsoft.com/office/drawing/2014/main" id="{3E6E09C4-127E-5F4C-8858-D5F0D2C8BBD0}"/>
              </a:ext>
            </a:extLst>
          </p:cNvPr>
          <p:cNvPicPr>
            <a:picLocks noChangeAspect="1"/>
          </p:cNvPicPr>
          <p:nvPr/>
        </p:nvPicPr>
        <p:blipFill>
          <a:blip r:embed="rId5"/>
          <a:stretch>
            <a:fillRect/>
          </a:stretch>
        </p:blipFill>
        <p:spPr>
          <a:xfrm>
            <a:off x="152313" y="2580257"/>
            <a:ext cx="4944530" cy="2856306"/>
          </a:xfrm>
          <a:prstGeom prst="rect">
            <a:avLst/>
          </a:prstGeom>
        </p:spPr>
      </p:pic>
      <p:sp>
        <p:nvSpPr>
          <p:cNvPr id="18" name="Rectangle 17">
            <a:extLst>
              <a:ext uri="{FF2B5EF4-FFF2-40B4-BE49-F238E27FC236}">
                <a16:creationId xmlns:a16="http://schemas.microsoft.com/office/drawing/2014/main" id="{D1301B81-C0A9-AF4F-971A-00BCB90E32B7}"/>
              </a:ext>
            </a:extLst>
          </p:cNvPr>
          <p:cNvSpPr/>
          <p:nvPr/>
        </p:nvSpPr>
        <p:spPr>
          <a:xfrm>
            <a:off x="4749867" y="6473342"/>
            <a:ext cx="2062359"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rPr>
              <a:t>Gerbore </a:t>
            </a:r>
            <a:r>
              <a:rPr lang="en-GB" i="1" dirty="0">
                <a:latin typeface="Calibri" panose="020F0502020204030204" pitchFamily="34" charset="0"/>
                <a:ea typeface="Times New Roman" panose="02020603050405020304" pitchFamily="18" charset="0"/>
              </a:rPr>
              <a:t>et al</a:t>
            </a:r>
            <a:r>
              <a:rPr lang="en-GB" dirty="0">
                <a:latin typeface="Calibri" panose="020F0502020204030204" pitchFamily="34" charset="0"/>
                <a:ea typeface="Times New Roman" panose="02020603050405020304" pitchFamily="18" charset="0"/>
              </a:rPr>
              <a:t>., 2014</a:t>
            </a:r>
            <a:endParaRPr lang="en-US" dirty="0"/>
          </a:p>
        </p:txBody>
      </p:sp>
      <p:sp>
        <p:nvSpPr>
          <p:cNvPr id="19" name="Rectangle 18">
            <a:extLst>
              <a:ext uri="{FF2B5EF4-FFF2-40B4-BE49-F238E27FC236}">
                <a16:creationId xmlns:a16="http://schemas.microsoft.com/office/drawing/2014/main" id="{6C3F5F72-1C39-A748-AB1A-334EA028D2F6}"/>
              </a:ext>
            </a:extLst>
          </p:cNvPr>
          <p:cNvSpPr/>
          <p:nvPr/>
        </p:nvSpPr>
        <p:spPr>
          <a:xfrm>
            <a:off x="6812226" y="6491089"/>
            <a:ext cx="1904817"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rPr>
              <a:t>Berger </a:t>
            </a:r>
            <a:r>
              <a:rPr lang="en-GB" i="1" dirty="0">
                <a:latin typeface="Calibri" panose="020F0502020204030204" pitchFamily="34" charset="0"/>
                <a:ea typeface="Times New Roman" panose="02020603050405020304" pitchFamily="18" charset="0"/>
              </a:rPr>
              <a:t>et al</a:t>
            </a:r>
            <a:r>
              <a:rPr lang="en-GB" dirty="0">
                <a:latin typeface="Calibri" panose="020F0502020204030204" pitchFamily="34" charset="0"/>
                <a:ea typeface="Times New Roman" panose="02020603050405020304" pitchFamily="18" charset="0"/>
              </a:rPr>
              <a:t>., 2016</a:t>
            </a:r>
            <a:endParaRPr lang="en-US" dirty="0"/>
          </a:p>
        </p:txBody>
      </p:sp>
      <p:sp>
        <p:nvSpPr>
          <p:cNvPr id="20" name="Rectangle 19">
            <a:extLst>
              <a:ext uri="{FF2B5EF4-FFF2-40B4-BE49-F238E27FC236}">
                <a16:creationId xmlns:a16="http://schemas.microsoft.com/office/drawing/2014/main" id="{AD7C4BCD-A32B-CB4B-B739-A128D56A9BFC}"/>
              </a:ext>
            </a:extLst>
          </p:cNvPr>
          <p:cNvSpPr/>
          <p:nvPr/>
        </p:nvSpPr>
        <p:spPr>
          <a:xfrm>
            <a:off x="8662335" y="6485308"/>
            <a:ext cx="1953740"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rPr>
              <a:t>Yacoub </a:t>
            </a:r>
            <a:r>
              <a:rPr lang="en-GB" i="1" dirty="0">
                <a:latin typeface="Calibri" panose="020F0502020204030204" pitchFamily="34" charset="0"/>
                <a:ea typeface="Times New Roman" panose="02020603050405020304" pitchFamily="18" charset="0"/>
              </a:rPr>
              <a:t>et al</a:t>
            </a:r>
            <a:r>
              <a:rPr lang="en-GB" dirty="0">
                <a:latin typeface="Calibri" panose="020F0502020204030204" pitchFamily="34" charset="0"/>
                <a:ea typeface="Times New Roman" panose="02020603050405020304" pitchFamily="18" charset="0"/>
              </a:rPr>
              <a:t>., 2018</a:t>
            </a:r>
            <a:endParaRPr lang="en-US" dirty="0"/>
          </a:p>
        </p:txBody>
      </p:sp>
      <p:sp>
        <p:nvSpPr>
          <p:cNvPr id="12" name="ZoneTexte 11">
            <a:extLst>
              <a:ext uri="{FF2B5EF4-FFF2-40B4-BE49-F238E27FC236}">
                <a16:creationId xmlns:a16="http://schemas.microsoft.com/office/drawing/2014/main" id="{FC85664F-7B93-3E4C-9436-80FAB2BC29CC}"/>
              </a:ext>
            </a:extLst>
          </p:cNvPr>
          <p:cNvSpPr txBox="1"/>
          <p:nvPr/>
        </p:nvSpPr>
        <p:spPr>
          <a:xfrm>
            <a:off x="7671623" y="1773464"/>
            <a:ext cx="4087240" cy="3539430"/>
          </a:xfrm>
          <a:prstGeom prst="rect">
            <a:avLst/>
          </a:prstGeom>
          <a:noFill/>
        </p:spPr>
        <p:txBody>
          <a:bodyPr wrap="square" rtlCol="0">
            <a:spAutoFit/>
          </a:bodyPr>
          <a:lstStyle/>
          <a:p>
            <a:r>
              <a:rPr lang="en-US" sz="2400" b="1" dirty="0"/>
              <a:t>BioBESTicide strain:</a:t>
            </a:r>
          </a:p>
          <a:p>
            <a:endParaRPr lang="en-US" sz="2000" dirty="0"/>
          </a:p>
          <a:p>
            <a:pPr marL="342900" indent="-342900">
              <a:buFont typeface="Arial" panose="020B0604020202020204" pitchFamily="34" charset="0"/>
              <a:buChar char="•"/>
            </a:pPr>
            <a:r>
              <a:rPr lang="en-US" sz="2000" dirty="0"/>
              <a:t>Increased root colonization (76%)</a:t>
            </a:r>
          </a:p>
          <a:p>
            <a:endParaRPr lang="en-US" sz="2000" dirty="0"/>
          </a:p>
          <a:p>
            <a:pPr marL="342900" indent="-342900">
              <a:buFont typeface="Arial" panose="020B0604020202020204" pitchFamily="34" charset="0"/>
              <a:buChar char="•"/>
            </a:pPr>
            <a:r>
              <a:rPr lang="en-US" sz="2000" dirty="0"/>
              <a:t>Reduction of root necrosis (48%)</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Multi-pathogen protection (</a:t>
            </a:r>
            <a:r>
              <a:rPr lang="en-US" sz="2000" i="1" dirty="0"/>
              <a:t>N. paru</a:t>
            </a:r>
            <a:r>
              <a:rPr lang="en-US" sz="2000" dirty="0"/>
              <a:t>m, </a:t>
            </a:r>
            <a:r>
              <a:rPr lang="en-US" sz="2000" i="1" dirty="0"/>
              <a:t>P. </a:t>
            </a:r>
            <a:r>
              <a:rPr lang="en-US" sz="2000" i="1" dirty="0" err="1"/>
              <a:t>chlamydospora</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Up to 2 years of proved protection </a:t>
            </a:r>
            <a:endParaRPr lang="en-US" sz="2000" i="1" dirty="0"/>
          </a:p>
          <a:p>
            <a:endParaRPr lang="en-US" sz="2000" dirty="0"/>
          </a:p>
        </p:txBody>
      </p:sp>
      <p:sp>
        <p:nvSpPr>
          <p:cNvPr id="21" name="Rectangle 20">
            <a:extLst>
              <a:ext uri="{FF2B5EF4-FFF2-40B4-BE49-F238E27FC236}">
                <a16:creationId xmlns:a16="http://schemas.microsoft.com/office/drawing/2014/main" id="{96ADB11B-3BD0-7449-9149-CC01C4033C17}"/>
              </a:ext>
            </a:extLst>
          </p:cNvPr>
          <p:cNvSpPr/>
          <p:nvPr/>
        </p:nvSpPr>
        <p:spPr>
          <a:xfrm>
            <a:off x="549817" y="1527801"/>
            <a:ext cx="5920370" cy="830997"/>
          </a:xfrm>
          <a:prstGeom prst="rect">
            <a:avLst/>
          </a:prstGeom>
        </p:spPr>
        <p:txBody>
          <a:bodyPr wrap="square">
            <a:spAutoFit/>
          </a:bodyPr>
          <a:lstStyle/>
          <a:p>
            <a:pPr algn="ctr"/>
            <a:r>
              <a:rPr lang="en-US" sz="2400" i="1" dirty="0"/>
              <a:t>Pythium oligandrum </a:t>
            </a:r>
            <a:r>
              <a:rPr lang="en-US" sz="2400" dirty="0"/>
              <a:t>I-5180 root colonization and necrosis reduction in</a:t>
            </a:r>
            <a:r>
              <a:rPr lang="en-US" sz="2400" i="1" dirty="0"/>
              <a:t> Vitis vinifera</a:t>
            </a:r>
          </a:p>
        </p:txBody>
      </p:sp>
      <p:sp>
        <p:nvSpPr>
          <p:cNvPr id="11" name="Title 1">
            <a:extLst>
              <a:ext uri="{FF2B5EF4-FFF2-40B4-BE49-F238E27FC236}">
                <a16:creationId xmlns:a16="http://schemas.microsoft.com/office/drawing/2014/main" id="{0D57820B-87A3-C110-AE8C-FFE5FE0EF421}"/>
              </a:ext>
            </a:extLst>
          </p:cNvPr>
          <p:cNvSpPr txBox="1">
            <a:spLocks/>
          </p:cNvSpPr>
          <p:nvPr/>
        </p:nvSpPr>
        <p:spPr>
          <a:xfrm>
            <a:off x="2419668" y="203763"/>
            <a:ext cx="7358408" cy="664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n w="0"/>
                <a:solidFill>
                  <a:srgbClr val="00B050"/>
                </a:solidFill>
                <a:effectLst>
                  <a:outerShdw blurRad="38100" dist="25400" dir="5400000" algn="ctr" rotWithShape="0">
                    <a:srgbClr val="6E747A">
                      <a:alpha val="43000"/>
                    </a:srgbClr>
                  </a:outerShdw>
                </a:effectLst>
              </a:rPr>
              <a:t>BioBESTicide results</a:t>
            </a:r>
          </a:p>
        </p:txBody>
      </p:sp>
    </p:spTree>
    <p:extLst>
      <p:ext uri="{BB962C8B-B14F-4D97-AF65-F5344CB8AC3E}">
        <p14:creationId xmlns:p14="http://schemas.microsoft.com/office/powerpoint/2010/main" val="1627166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17027</TotalTime>
  <Words>1438</Words>
  <Application>Microsoft Macintosh PowerPoint</Application>
  <PresentationFormat>Grand écran</PresentationFormat>
  <Paragraphs>255</Paragraphs>
  <Slides>15</Slides>
  <Notes>14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Abadi Extra Light</vt:lpstr>
      <vt:lpstr>Arial</vt:lpstr>
      <vt:lpstr>Arial Rounded MT Bold</vt:lpstr>
      <vt:lpstr>Calibri</vt:lpstr>
      <vt:lpstr>Calibri Light</vt:lpstr>
      <vt:lpstr>Google Sans</vt:lpstr>
      <vt:lpstr>Thème Office</vt:lpstr>
      <vt:lpstr>1_Office Theme</vt:lpstr>
      <vt:lpstr>Présentation PowerPoint</vt:lpstr>
      <vt:lpstr>Wine production </vt:lpstr>
      <vt:lpstr>Wine production</vt:lpstr>
      <vt:lpstr>Problematic: Grape trunk diseases</vt:lpstr>
      <vt:lpstr>Présentation PowerPoint</vt:lpstr>
      <vt:lpstr>Présentation PowerPoint</vt:lpstr>
      <vt:lpstr>BioBESTicide mechanism</vt:lpstr>
      <vt:lpstr>Présentation PowerPoint</vt:lpstr>
      <vt:lpstr>Présentation PowerPoint</vt:lpstr>
      <vt:lpstr>Présentation PowerPoint</vt:lpstr>
      <vt:lpstr>Présentation PowerPoint</vt:lpstr>
      <vt:lpstr>BioBESTicide application</vt:lpstr>
      <vt:lpstr>BioBESTicide regulation</vt:lpstr>
      <vt:lpstr>Présentation PowerPoint</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Enrique GONZALEZ BAUTISTA</dc:creator>
  <cp:lastModifiedBy>Enrique GONZALEZ BAUTISTA</cp:lastModifiedBy>
  <cp:revision>58</cp:revision>
  <dcterms:created xsi:type="dcterms:W3CDTF">2022-05-20T09:46:46Z</dcterms:created>
  <dcterms:modified xsi:type="dcterms:W3CDTF">2022-12-05T07:48:24Z</dcterms:modified>
</cp:coreProperties>
</file>